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8" r:id="rId2"/>
    <p:sldId id="259" r:id="rId3"/>
    <p:sldId id="264" r:id="rId4"/>
    <p:sldId id="263" r:id="rId5"/>
    <p:sldId id="265" r:id="rId6"/>
    <p:sldId id="266" r:id="rId7"/>
    <p:sldId id="267" r:id="rId8"/>
    <p:sldId id="268" r:id="rId9"/>
    <p:sldId id="269" r:id="rId10"/>
    <p:sldId id="270" r:id="rId11"/>
    <p:sldId id="271" r:id="rId12"/>
    <p:sldId id="272" r:id="rId13"/>
    <p:sldId id="274" r:id="rId14"/>
    <p:sldId id="275" r:id="rId15"/>
    <p:sldId id="276" r:id="rId16"/>
    <p:sldId id="277" r:id="rId17"/>
    <p:sldId id="278" r:id="rId18"/>
    <p:sldId id="279" r:id="rId19"/>
    <p:sldId id="280" r:id="rId20"/>
    <p:sldId id="281" r:id="rId21"/>
    <p:sldId id="282" r:id="rId2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997" autoAdjust="0"/>
    <p:restoredTop sz="94660"/>
  </p:normalViewPr>
  <p:slideViewPr>
    <p:cSldViewPr snapToGrid="0">
      <p:cViewPr varScale="1">
        <p:scale>
          <a:sx n="85" d="100"/>
          <a:sy n="85" d="100"/>
        </p:scale>
        <p:origin x="73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2019-11-28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35101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2019-11-28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93905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2019-11-28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21974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2019-11-28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3438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2019-11-28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5395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2019-11-28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76833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2019-11-28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32163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2019-11-28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94781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2019-11-28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38934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2019-11-28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94561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2019-11-28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79301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2019-11-28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7792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0">
              <a:srgbClr val="F5F6F9"/>
            </a:gs>
            <a:gs pos="50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3814824" y="3383014"/>
            <a:ext cx="4541466" cy="1911978"/>
          </a:xfrm>
          <a:prstGeom prst="rect">
            <a:avLst/>
          </a:prstGeom>
          <a:solidFill>
            <a:srgbClr val="4B7FF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lnSpc>
                <a:spcPct val="150000"/>
              </a:lnSpc>
            </a:pPr>
            <a:r>
              <a:rPr lang="ko-KR" altLang="en-US" sz="1600" kern="0" dirty="0">
                <a:solidFill>
                  <a:prstClr val="white"/>
                </a:solidFill>
              </a:rPr>
              <a:t>빅데이터 </a:t>
            </a:r>
            <a:r>
              <a:rPr lang="en-US" altLang="ko-KR" sz="1600" kern="0" dirty="0">
                <a:solidFill>
                  <a:prstClr val="white"/>
                </a:solidFill>
              </a:rPr>
              <a:t>20145165</a:t>
            </a:r>
          </a:p>
          <a:p>
            <a:pPr lvl="1">
              <a:lnSpc>
                <a:spcPct val="150000"/>
              </a:lnSpc>
            </a:pPr>
            <a:r>
              <a:rPr lang="ko-KR" altLang="en-US" dirty="0" err="1">
                <a:solidFill>
                  <a:prstClr val="white"/>
                </a:solidFill>
              </a:rPr>
              <a:t>정균모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42" name="양쪽 모서리가 둥근 사각형 41"/>
          <p:cNvSpPr/>
          <p:nvPr/>
        </p:nvSpPr>
        <p:spPr>
          <a:xfrm>
            <a:off x="3814824" y="1724619"/>
            <a:ext cx="4541466" cy="1658394"/>
          </a:xfrm>
          <a:prstGeom prst="round2SameRect">
            <a:avLst>
              <a:gd name="adj1" fmla="val 13667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1257300" dist="38100" dir="16200000" sx="79000" sy="79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800" kern="0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머신러닝</a:t>
            </a:r>
            <a:r>
              <a:rPr lang="ko-KR" altLang="en-US" sz="2800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 기말 프로젝트</a:t>
            </a:r>
          </a:p>
        </p:txBody>
      </p:sp>
      <p:grpSp>
        <p:nvGrpSpPr>
          <p:cNvPr id="14" name="그룹 13"/>
          <p:cNvGrpSpPr/>
          <p:nvPr/>
        </p:nvGrpSpPr>
        <p:grpSpPr>
          <a:xfrm>
            <a:off x="2882790" y="3005066"/>
            <a:ext cx="1417905" cy="942653"/>
            <a:chOff x="1169752" y="4253969"/>
            <a:chExt cx="1417905" cy="942653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10" name="양쪽 모서리가 둥근 사각형 9"/>
            <p:cNvSpPr/>
            <p:nvPr/>
          </p:nvSpPr>
          <p:spPr>
            <a:xfrm>
              <a:off x="1169752" y="4253969"/>
              <a:ext cx="1365337" cy="290676"/>
            </a:xfrm>
            <a:prstGeom prst="round2SameRect">
              <a:avLst>
                <a:gd name="adj1" fmla="val 13667"/>
                <a:gd name="adj2" fmla="val 0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lnSpc>
                  <a:spcPct val="150000"/>
                </a:lnSpc>
                <a:defRPr/>
              </a:pPr>
              <a:r>
                <a:rPr lang="ko-KR" altLang="en-US" sz="1100" b="1" kern="0" dirty="0">
                  <a:solidFill>
                    <a:prstClr val="white"/>
                  </a:solidFill>
                </a:rPr>
                <a:t>학과 </a:t>
              </a:r>
              <a:r>
                <a:rPr lang="en-US" altLang="ko-KR" sz="1100" b="1" kern="0" dirty="0">
                  <a:solidFill>
                    <a:prstClr val="white"/>
                  </a:solidFill>
                </a:rPr>
                <a:t>/ </a:t>
              </a:r>
              <a:r>
                <a:rPr lang="ko-KR" altLang="en-US" sz="1100" b="1" kern="0" dirty="0">
                  <a:solidFill>
                    <a:prstClr val="white"/>
                  </a:solidFill>
                </a:rPr>
                <a:t>학번</a:t>
              </a:r>
              <a:endParaRPr lang="en-US" altLang="ko-KR" sz="1100" b="1" kern="0" dirty="0">
                <a:solidFill>
                  <a:prstClr val="white"/>
                </a:solidFill>
              </a:endParaRPr>
            </a:p>
          </p:txBody>
        </p:sp>
        <p:sp>
          <p:nvSpPr>
            <p:cNvPr id="11" name="양쪽 모서리가 둥근 사각형 10"/>
            <p:cNvSpPr/>
            <p:nvPr/>
          </p:nvSpPr>
          <p:spPr>
            <a:xfrm>
              <a:off x="1169752" y="4544646"/>
              <a:ext cx="1365337" cy="457200"/>
            </a:xfrm>
            <a:prstGeom prst="round2SameRect">
              <a:avLst>
                <a:gd name="adj1" fmla="val 0"/>
                <a:gd name="adj2" fmla="val 15485"/>
              </a:avLst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lnSpc>
                  <a:spcPct val="150000"/>
                </a:lnSpc>
                <a:defRPr/>
              </a:pPr>
              <a:r>
                <a:rPr lang="ko-KR" altLang="en-US" sz="1100" b="1" kern="0" dirty="0">
                  <a:solidFill>
                    <a:prstClr val="white"/>
                  </a:solidFill>
                </a:rPr>
                <a:t>이름</a:t>
              </a:r>
              <a:endParaRPr lang="en-US" altLang="ko-KR" sz="1100" b="1" kern="0" dirty="0">
                <a:solidFill>
                  <a:prstClr val="white"/>
                </a:solidFill>
              </a:endParaRPr>
            </a:p>
          </p:txBody>
        </p:sp>
        <p:sp>
          <p:nvSpPr>
            <p:cNvPr id="12" name="이등변 삼각형 11"/>
            <p:cNvSpPr/>
            <p:nvPr/>
          </p:nvSpPr>
          <p:spPr>
            <a:xfrm rot="19800000" flipV="1">
              <a:off x="2478658" y="4806851"/>
              <a:ext cx="108999" cy="389771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lnSpc>
                  <a:spcPct val="150000"/>
                </a:lnSpc>
                <a:defRPr/>
              </a:pPr>
              <a:endParaRPr lang="ko-KR" altLang="en-US" sz="1000" kern="0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855082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자유형 39"/>
          <p:cNvSpPr/>
          <p:nvPr/>
        </p:nvSpPr>
        <p:spPr>
          <a:xfrm>
            <a:off x="5549601" y="-2"/>
            <a:ext cx="6642399" cy="6898141"/>
          </a:xfrm>
          <a:custGeom>
            <a:avLst/>
            <a:gdLst>
              <a:gd name="connsiteX0" fmla="*/ 6642399 w 6642399"/>
              <a:gd name="connsiteY0" fmla="*/ 0 h 6898141"/>
              <a:gd name="connsiteX1" fmla="*/ 6642399 w 6642399"/>
              <a:gd name="connsiteY1" fmla="*/ 3038834 h 6898141"/>
              <a:gd name="connsiteX2" fmla="*/ 6384597 w 6642399"/>
              <a:gd name="connsiteY2" fmla="*/ 3296636 h 6898141"/>
              <a:gd name="connsiteX3" fmla="*/ 6216049 w 6642399"/>
              <a:gd name="connsiteY3" fmla="*/ 3448980 h 6898141"/>
              <a:gd name="connsiteX4" fmla="*/ 6175981 w 6642399"/>
              <a:gd name="connsiteY4" fmla="*/ 3503481 h 6898141"/>
              <a:gd name="connsiteX5" fmla="*/ 6040273 w 6642399"/>
              <a:gd name="connsiteY5" fmla="*/ 3653622 h 6898141"/>
              <a:gd name="connsiteX6" fmla="*/ 3374773 w 6642399"/>
              <a:gd name="connsiteY6" fmla="*/ 6319122 h 6898141"/>
              <a:gd name="connsiteX7" fmla="*/ 729160 w 6642399"/>
              <a:gd name="connsiteY7" fmla="*/ 6454829 h 6898141"/>
              <a:gd name="connsiteX8" fmla="*/ 579018 w 6642399"/>
              <a:gd name="connsiteY8" fmla="*/ 6319122 h 6898141"/>
              <a:gd name="connsiteX9" fmla="*/ 443311 w 6642399"/>
              <a:gd name="connsiteY9" fmla="*/ 6168980 h 6898141"/>
              <a:gd name="connsiteX10" fmla="*/ 579019 w 6642399"/>
              <a:gd name="connsiteY10" fmla="*/ 3523368 h 6898141"/>
              <a:gd name="connsiteX11" fmla="*/ 1958073 w 6642399"/>
              <a:gd name="connsiteY11" fmla="*/ 2144314 h 6898141"/>
              <a:gd name="connsiteX12" fmla="*/ 1648575 w 6642399"/>
              <a:gd name="connsiteY12" fmla="*/ 1834816 h 6898141"/>
              <a:gd name="connsiteX13" fmla="*/ 970466 w 6642399"/>
              <a:gd name="connsiteY13" fmla="*/ 197715 h 6898141"/>
              <a:gd name="connsiteX14" fmla="*/ 979906 w 6642399"/>
              <a:gd name="connsiteY14" fmla="*/ 1 h 689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642399" h="6898141">
                <a:moveTo>
                  <a:pt x="6642399" y="0"/>
                </a:moveTo>
                <a:lnTo>
                  <a:pt x="6642399" y="3038834"/>
                </a:lnTo>
                <a:lnTo>
                  <a:pt x="6384597" y="3296636"/>
                </a:lnTo>
                <a:lnTo>
                  <a:pt x="6216049" y="3448980"/>
                </a:lnTo>
                <a:lnTo>
                  <a:pt x="6175981" y="3503481"/>
                </a:lnTo>
                <a:cubicBezTo>
                  <a:pt x="6133761" y="3555246"/>
                  <a:pt x="6088525" y="3605372"/>
                  <a:pt x="6040273" y="3653622"/>
                </a:cubicBezTo>
                <a:lnTo>
                  <a:pt x="3374773" y="6319122"/>
                </a:lnTo>
                <a:cubicBezTo>
                  <a:pt x="2650998" y="7042896"/>
                  <a:pt x="1505633" y="7088133"/>
                  <a:pt x="729160" y="6454829"/>
                </a:cubicBezTo>
                <a:lnTo>
                  <a:pt x="579018" y="6319122"/>
                </a:lnTo>
                <a:lnTo>
                  <a:pt x="443311" y="6168980"/>
                </a:lnTo>
                <a:cubicBezTo>
                  <a:pt x="-189991" y="5392507"/>
                  <a:pt x="-144756" y="4247143"/>
                  <a:pt x="579019" y="3523368"/>
                </a:cubicBezTo>
                <a:lnTo>
                  <a:pt x="1958073" y="2144314"/>
                </a:lnTo>
                <a:lnTo>
                  <a:pt x="1648575" y="1834816"/>
                </a:lnTo>
                <a:cubicBezTo>
                  <a:pt x="1196502" y="1382743"/>
                  <a:pt x="970466" y="790229"/>
                  <a:pt x="970466" y="197715"/>
                </a:cubicBezTo>
                <a:lnTo>
                  <a:pt x="979906" y="1"/>
                </a:lnTo>
                <a:close/>
              </a:path>
            </a:pathLst>
          </a:custGeom>
          <a:solidFill>
            <a:srgbClr val="4B7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57200" y="402514"/>
            <a:ext cx="11277600" cy="6103257"/>
          </a:xfrm>
          <a:prstGeom prst="roundRect">
            <a:avLst>
              <a:gd name="adj" fmla="val 2480"/>
            </a:avLst>
          </a:prstGeom>
          <a:solidFill>
            <a:srgbClr val="F5F6F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8" name="양쪽 모서리가 둥근 사각형 7"/>
          <p:cNvSpPr/>
          <p:nvPr/>
        </p:nvSpPr>
        <p:spPr>
          <a:xfrm>
            <a:off x="457200" y="212274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000" b="1" i="1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학습 </a:t>
            </a:r>
            <a:r>
              <a:rPr lang="en-US" altLang="ko-KR" sz="2000" b="1" i="1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RMSE - </a:t>
            </a:r>
            <a:r>
              <a:rPr lang="en-US" altLang="ko-KR" sz="2000" b="1" i="1" kern="0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DecisionTreeRegressor</a:t>
            </a:r>
            <a:endParaRPr lang="ko-KR" altLang="en-US" sz="2000" b="1" kern="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C75E3E3-F046-42A7-964B-9B3E773FAB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736" t="31503" r="29705" b="35164"/>
          <a:stretch/>
        </p:blipFill>
        <p:spPr>
          <a:xfrm>
            <a:off x="600634" y="1075764"/>
            <a:ext cx="8818533" cy="281491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9DC67AB-1530-43B9-8C3F-1582B92270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367" t="64706" r="62280" b="28889"/>
          <a:stretch/>
        </p:blipFill>
        <p:spPr>
          <a:xfrm>
            <a:off x="600634" y="4222375"/>
            <a:ext cx="4058622" cy="84268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0CE189B-7CB4-4D84-B265-3686FE25EB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588" t="71242" r="61103" b="24836"/>
          <a:stretch/>
        </p:blipFill>
        <p:spPr>
          <a:xfrm>
            <a:off x="5737412" y="4222374"/>
            <a:ext cx="5059671" cy="842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390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자유형 39"/>
          <p:cNvSpPr/>
          <p:nvPr/>
        </p:nvSpPr>
        <p:spPr>
          <a:xfrm>
            <a:off x="5549601" y="-2"/>
            <a:ext cx="6642399" cy="6898141"/>
          </a:xfrm>
          <a:custGeom>
            <a:avLst/>
            <a:gdLst>
              <a:gd name="connsiteX0" fmla="*/ 6642399 w 6642399"/>
              <a:gd name="connsiteY0" fmla="*/ 0 h 6898141"/>
              <a:gd name="connsiteX1" fmla="*/ 6642399 w 6642399"/>
              <a:gd name="connsiteY1" fmla="*/ 3038834 h 6898141"/>
              <a:gd name="connsiteX2" fmla="*/ 6384597 w 6642399"/>
              <a:gd name="connsiteY2" fmla="*/ 3296636 h 6898141"/>
              <a:gd name="connsiteX3" fmla="*/ 6216049 w 6642399"/>
              <a:gd name="connsiteY3" fmla="*/ 3448980 h 6898141"/>
              <a:gd name="connsiteX4" fmla="*/ 6175981 w 6642399"/>
              <a:gd name="connsiteY4" fmla="*/ 3503481 h 6898141"/>
              <a:gd name="connsiteX5" fmla="*/ 6040273 w 6642399"/>
              <a:gd name="connsiteY5" fmla="*/ 3653622 h 6898141"/>
              <a:gd name="connsiteX6" fmla="*/ 3374773 w 6642399"/>
              <a:gd name="connsiteY6" fmla="*/ 6319122 h 6898141"/>
              <a:gd name="connsiteX7" fmla="*/ 729160 w 6642399"/>
              <a:gd name="connsiteY7" fmla="*/ 6454829 h 6898141"/>
              <a:gd name="connsiteX8" fmla="*/ 579018 w 6642399"/>
              <a:gd name="connsiteY8" fmla="*/ 6319122 h 6898141"/>
              <a:gd name="connsiteX9" fmla="*/ 443311 w 6642399"/>
              <a:gd name="connsiteY9" fmla="*/ 6168980 h 6898141"/>
              <a:gd name="connsiteX10" fmla="*/ 579019 w 6642399"/>
              <a:gd name="connsiteY10" fmla="*/ 3523368 h 6898141"/>
              <a:gd name="connsiteX11" fmla="*/ 1958073 w 6642399"/>
              <a:gd name="connsiteY11" fmla="*/ 2144314 h 6898141"/>
              <a:gd name="connsiteX12" fmla="*/ 1648575 w 6642399"/>
              <a:gd name="connsiteY12" fmla="*/ 1834816 h 6898141"/>
              <a:gd name="connsiteX13" fmla="*/ 970466 w 6642399"/>
              <a:gd name="connsiteY13" fmla="*/ 197715 h 6898141"/>
              <a:gd name="connsiteX14" fmla="*/ 979906 w 6642399"/>
              <a:gd name="connsiteY14" fmla="*/ 1 h 689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642399" h="6898141">
                <a:moveTo>
                  <a:pt x="6642399" y="0"/>
                </a:moveTo>
                <a:lnTo>
                  <a:pt x="6642399" y="3038834"/>
                </a:lnTo>
                <a:lnTo>
                  <a:pt x="6384597" y="3296636"/>
                </a:lnTo>
                <a:lnTo>
                  <a:pt x="6216049" y="3448980"/>
                </a:lnTo>
                <a:lnTo>
                  <a:pt x="6175981" y="3503481"/>
                </a:lnTo>
                <a:cubicBezTo>
                  <a:pt x="6133761" y="3555246"/>
                  <a:pt x="6088525" y="3605372"/>
                  <a:pt x="6040273" y="3653622"/>
                </a:cubicBezTo>
                <a:lnTo>
                  <a:pt x="3374773" y="6319122"/>
                </a:lnTo>
                <a:cubicBezTo>
                  <a:pt x="2650998" y="7042896"/>
                  <a:pt x="1505633" y="7088133"/>
                  <a:pt x="729160" y="6454829"/>
                </a:cubicBezTo>
                <a:lnTo>
                  <a:pt x="579018" y="6319122"/>
                </a:lnTo>
                <a:lnTo>
                  <a:pt x="443311" y="6168980"/>
                </a:lnTo>
                <a:cubicBezTo>
                  <a:pt x="-189991" y="5392507"/>
                  <a:pt x="-144756" y="4247143"/>
                  <a:pt x="579019" y="3523368"/>
                </a:cubicBezTo>
                <a:lnTo>
                  <a:pt x="1958073" y="2144314"/>
                </a:lnTo>
                <a:lnTo>
                  <a:pt x="1648575" y="1834816"/>
                </a:lnTo>
                <a:cubicBezTo>
                  <a:pt x="1196502" y="1382743"/>
                  <a:pt x="970466" y="790229"/>
                  <a:pt x="970466" y="197715"/>
                </a:cubicBezTo>
                <a:lnTo>
                  <a:pt x="979906" y="1"/>
                </a:lnTo>
                <a:close/>
              </a:path>
            </a:pathLst>
          </a:custGeom>
          <a:solidFill>
            <a:srgbClr val="4B7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57200" y="402514"/>
            <a:ext cx="11277600" cy="6103257"/>
          </a:xfrm>
          <a:prstGeom prst="roundRect">
            <a:avLst>
              <a:gd name="adj" fmla="val 2480"/>
            </a:avLst>
          </a:prstGeom>
          <a:solidFill>
            <a:srgbClr val="F5F6F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8" name="양쪽 모서리가 둥근 사각형 7"/>
          <p:cNvSpPr/>
          <p:nvPr/>
        </p:nvSpPr>
        <p:spPr>
          <a:xfrm>
            <a:off x="457200" y="212274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000" b="1" i="1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학습 </a:t>
            </a:r>
            <a:r>
              <a:rPr lang="en-US" altLang="ko-KR" sz="2000" b="1" i="1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RMSE - </a:t>
            </a:r>
            <a:r>
              <a:rPr lang="en-US" altLang="ko-KR" sz="2000" b="1" i="1" kern="0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RandomForestRegressor</a:t>
            </a:r>
            <a:endParaRPr lang="ko-KR" altLang="en-US" sz="2000" b="1" kern="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89A6089-7C51-49DE-BA48-02BCDE23EF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735" t="30849" r="25808" b="32941"/>
          <a:stretch/>
        </p:blipFill>
        <p:spPr>
          <a:xfrm>
            <a:off x="600634" y="1102660"/>
            <a:ext cx="8695766" cy="263562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4000A27-71F3-49B1-9224-9FFD638EE3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029" t="67843" r="62173" b="25622"/>
          <a:stretch/>
        </p:blipFill>
        <p:spPr>
          <a:xfrm>
            <a:off x="600633" y="4222374"/>
            <a:ext cx="3850183" cy="84268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5C20378-7D18-4C37-AE8D-29A10CFDB4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220" t="74363" r="60883" b="21715"/>
          <a:stretch/>
        </p:blipFill>
        <p:spPr>
          <a:xfrm>
            <a:off x="5051775" y="4222374"/>
            <a:ext cx="5606250" cy="792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199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자유형 39"/>
          <p:cNvSpPr/>
          <p:nvPr/>
        </p:nvSpPr>
        <p:spPr>
          <a:xfrm>
            <a:off x="5549601" y="-2"/>
            <a:ext cx="6642399" cy="6898141"/>
          </a:xfrm>
          <a:custGeom>
            <a:avLst/>
            <a:gdLst>
              <a:gd name="connsiteX0" fmla="*/ 6642399 w 6642399"/>
              <a:gd name="connsiteY0" fmla="*/ 0 h 6898141"/>
              <a:gd name="connsiteX1" fmla="*/ 6642399 w 6642399"/>
              <a:gd name="connsiteY1" fmla="*/ 3038834 h 6898141"/>
              <a:gd name="connsiteX2" fmla="*/ 6384597 w 6642399"/>
              <a:gd name="connsiteY2" fmla="*/ 3296636 h 6898141"/>
              <a:gd name="connsiteX3" fmla="*/ 6216049 w 6642399"/>
              <a:gd name="connsiteY3" fmla="*/ 3448980 h 6898141"/>
              <a:gd name="connsiteX4" fmla="*/ 6175981 w 6642399"/>
              <a:gd name="connsiteY4" fmla="*/ 3503481 h 6898141"/>
              <a:gd name="connsiteX5" fmla="*/ 6040273 w 6642399"/>
              <a:gd name="connsiteY5" fmla="*/ 3653622 h 6898141"/>
              <a:gd name="connsiteX6" fmla="*/ 3374773 w 6642399"/>
              <a:gd name="connsiteY6" fmla="*/ 6319122 h 6898141"/>
              <a:gd name="connsiteX7" fmla="*/ 729160 w 6642399"/>
              <a:gd name="connsiteY7" fmla="*/ 6454829 h 6898141"/>
              <a:gd name="connsiteX8" fmla="*/ 579018 w 6642399"/>
              <a:gd name="connsiteY8" fmla="*/ 6319122 h 6898141"/>
              <a:gd name="connsiteX9" fmla="*/ 443311 w 6642399"/>
              <a:gd name="connsiteY9" fmla="*/ 6168980 h 6898141"/>
              <a:gd name="connsiteX10" fmla="*/ 579019 w 6642399"/>
              <a:gd name="connsiteY10" fmla="*/ 3523368 h 6898141"/>
              <a:gd name="connsiteX11" fmla="*/ 1958073 w 6642399"/>
              <a:gd name="connsiteY11" fmla="*/ 2144314 h 6898141"/>
              <a:gd name="connsiteX12" fmla="*/ 1648575 w 6642399"/>
              <a:gd name="connsiteY12" fmla="*/ 1834816 h 6898141"/>
              <a:gd name="connsiteX13" fmla="*/ 970466 w 6642399"/>
              <a:gd name="connsiteY13" fmla="*/ 197715 h 6898141"/>
              <a:gd name="connsiteX14" fmla="*/ 979906 w 6642399"/>
              <a:gd name="connsiteY14" fmla="*/ 1 h 689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642399" h="6898141">
                <a:moveTo>
                  <a:pt x="6642399" y="0"/>
                </a:moveTo>
                <a:lnTo>
                  <a:pt x="6642399" y="3038834"/>
                </a:lnTo>
                <a:lnTo>
                  <a:pt x="6384597" y="3296636"/>
                </a:lnTo>
                <a:lnTo>
                  <a:pt x="6216049" y="3448980"/>
                </a:lnTo>
                <a:lnTo>
                  <a:pt x="6175981" y="3503481"/>
                </a:lnTo>
                <a:cubicBezTo>
                  <a:pt x="6133761" y="3555246"/>
                  <a:pt x="6088525" y="3605372"/>
                  <a:pt x="6040273" y="3653622"/>
                </a:cubicBezTo>
                <a:lnTo>
                  <a:pt x="3374773" y="6319122"/>
                </a:lnTo>
                <a:cubicBezTo>
                  <a:pt x="2650998" y="7042896"/>
                  <a:pt x="1505633" y="7088133"/>
                  <a:pt x="729160" y="6454829"/>
                </a:cubicBezTo>
                <a:lnTo>
                  <a:pt x="579018" y="6319122"/>
                </a:lnTo>
                <a:lnTo>
                  <a:pt x="443311" y="6168980"/>
                </a:lnTo>
                <a:cubicBezTo>
                  <a:pt x="-189991" y="5392507"/>
                  <a:pt x="-144756" y="4247143"/>
                  <a:pt x="579019" y="3523368"/>
                </a:cubicBezTo>
                <a:lnTo>
                  <a:pt x="1958073" y="2144314"/>
                </a:lnTo>
                <a:lnTo>
                  <a:pt x="1648575" y="1834816"/>
                </a:lnTo>
                <a:cubicBezTo>
                  <a:pt x="1196502" y="1382743"/>
                  <a:pt x="970466" y="790229"/>
                  <a:pt x="970466" y="197715"/>
                </a:cubicBezTo>
                <a:lnTo>
                  <a:pt x="979906" y="1"/>
                </a:lnTo>
                <a:close/>
              </a:path>
            </a:pathLst>
          </a:custGeom>
          <a:solidFill>
            <a:srgbClr val="4B7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57200" y="411479"/>
            <a:ext cx="11277600" cy="6103257"/>
          </a:xfrm>
          <a:prstGeom prst="roundRect">
            <a:avLst>
              <a:gd name="adj" fmla="val 2480"/>
            </a:avLst>
          </a:prstGeom>
          <a:solidFill>
            <a:srgbClr val="F5F6F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8" name="양쪽 모서리가 둥근 사각형 7"/>
          <p:cNvSpPr/>
          <p:nvPr/>
        </p:nvSpPr>
        <p:spPr>
          <a:xfrm>
            <a:off x="457200" y="212274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000" b="1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시스템</a:t>
            </a:r>
            <a:r>
              <a:rPr lang="en-US" altLang="ko-KR" sz="2000" b="1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B – </a:t>
            </a:r>
            <a:r>
              <a:rPr lang="ko-KR" altLang="en-US" sz="2000" b="1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특징 수출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768C6EA-9452-44F8-98DC-931B88331F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515" t="33726" r="22426" b="42091"/>
          <a:stretch/>
        </p:blipFill>
        <p:spPr>
          <a:xfrm>
            <a:off x="712246" y="1147507"/>
            <a:ext cx="9569936" cy="228149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7FE4929-AB60-48A6-A499-1E4B33E04E61}"/>
              </a:ext>
            </a:extLst>
          </p:cNvPr>
          <p:cNvSpPr txBox="1"/>
          <p:nvPr/>
        </p:nvSpPr>
        <p:spPr>
          <a:xfrm>
            <a:off x="667422" y="3639473"/>
            <a:ext cx="62568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/>
              <a:t>상관계수가 낮은 특징 </a:t>
            </a:r>
            <a:r>
              <a:rPr lang="en-US" altLang="ko-KR" sz="1600" b="1" dirty="0"/>
              <a:t>5</a:t>
            </a:r>
            <a:r>
              <a:rPr lang="ko-KR" altLang="en-US" sz="1600" b="1" dirty="0"/>
              <a:t>가지를 추출</a:t>
            </a:r>
            <a:endParaRPr lang="en-US" altLang="ko-KR" sz="1600" b="1" dirty="0"/>
          </a:p>
          <a:p>
            <a:r>
              <a:rPr lang="en-US" altLang="ko-KR" sz="1600" dirty="0"/>
              <a:t>(</a:t>
            </a:r>
            <a:r>
              <a:rPr lang="ko-KR" altLang="en-US" sz="1600" dirty="0"/>
              <a:t>이슬점온도</a:t>
            </a:r>
            <a:r>
              <a:rPr lang="en-US" altLang="ko-KR" sz="1600" dirty="0"/>
              <a:t>, </a:t>
            </a:r>
            <a:r>
              <a:rPr lang="ko-KR" altLang="en-US" sz="1600" dirty="0"/>
              <a:t>실제수증 기압</a:t>
            </a:r>
            <a:r>
              <a:rPr lang="en-US" altLang="ko-KR" sz="1600" dirty="0"/>
              <a:t>, </a:t>
            </a:r>
            <a:r>
              <a:rPr lang="ko-KR" altLang="en-US" sz="1600" dirty="0"/>
              <a:t>수증기농도</a:t>
            </a:r>
            <a:r>
              <a:rPr lang="en-US" altLang="ko-KR" sz="1600" dirty="0"/>
              <a:t>,</a:t>
            </a:r>
            <a:r>
              <a:rPr lang="ko-KR" altLang="en-US" sz="1600" dirty="0"/>
              <a:t>특정습도</a:t>
            </a:r>
            <a:r>
              <a:rPr lang="en-US" altLang="ko-KR" sz="1600" dirty="0"/>
              <a:t>, </a:t>
            </a:r>
            <a:r>
              <a:rPr lang="ko-KR" altLang="en-US" sz="1600" dirty="0"/>
              <a:t>수증기압 적자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4D0ECA-BBDB-474C-83D3-9AC2DD9B377E}"/>
              </a:ext>
            </a:extLst>
          </p:cNvPr>
          <p:cNvSpPr txBox="1"/>
          <p:nvPr/>
        </p:nvSpPr>
        <p:spPr>
          <a:xfrm>
            <a:off x="682438" y="4233165"/>
            <a:ext cx="374333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err="1">
                <a:solidFill>
                  <a:schemeClr val="accent6">
                    <a:lumMod val="75000"/>
                  </a:schemeClr>
                </a:solidFill>
              </a:rPr>
              <a:t>Tdew</a:t>
            </a:r>
            <a:r>
              <a:rPr lang="en-US" altLang="ko-KR" b="1" dirty="0">
                <a:solidFill>
                  <a:schemeClr val="accent6">
                    <a:lumMod val="75000"/>
                  </a:schemeClr>
                </a:solidFill>
              </a:rPr>
              <a:t> (</a:t>
            </a:r>
            <a:r>
              <a:rPr lang="en-US" altLang="ko-KR" b="1" dirty="0" err="1">
                <a:solidFill>
                  <a:schemeClr val="accent6">
                    <a:lumMod val="75000"/>
                  </a:schemeClr>
                </a:solidFill>
              </a:rPr>
              <a:t>degC</a:t>
            </a:r>
            <a:r>
              <a:rPr lang="en-US" altLang="ko-KR" b="1" dirty="0">
                <a:solidFill>
                  <a:schemeClr val="accent6">
                    <a:lumMod val="75000"/>
                  </a:schemeClr>
                </a:solidFill>
              </a:rPr>
              <a:t>) – </a:t>
            </a:r>
            <a:r>
              <a:rPr lang="ko-KR" altLang="en-US" b="1" dirty="0">
                <a:solidFill>
                  <a:schemeClr val="accent6">
                    <a:lumMod val="75000"/>
                  </a:schemeClr>
                </a:solidFill>
              </a:rPr>
              <a:t>이슬점 온도</a:t>
            </a:r>
            <a:endParaRPr lang="en-US" altLang="ko-KR" b="1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altLang="ko-KR" b="1" dirty="0" err="1">
                <a:solidFill>
                  <a:schemeClr val="accent6">
                    <a:lumMod val="75000"/>
                  </a:schemeClr>
                </a:solidFill>
              </a:rPr>
              <a:t>Vpact</a:t>
            </a:r>
            <a:r>
              <a:rPr lang="en-US" altLang="ko-KR" b="1" dirty="0">
                <a:solidFill>
                  <a:schemeClr val="accent6">
                    <a:lumMod val="75000"/>
                  </a:schemeClr>
                </a:solidFill>
              </a:rPr>
              <a:t> (mbar) – </a:t>
            </a:r>
            <a:r>
              <a:rPr lang="ko-KR" altLang="en-US" b="1" dirty="0">
                <a:solidFill>
                  <a:schemeClr val="accent6">
                    <a:lumMod val="75000"/>
                  </a:schemeClr>
                </a:solidFill>
              </a:rPr>
              <a:t>실제 수증기압</a:t>
            </a:r>
            <a:endParaRPr lang="en-US" altLang="ko-KR" b="1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altLang="ko-KR" b="1" dirty="0">
                <a:solidFill>
                  <a:schemeClr val="accent6">
                    <a:lumMod val="75000"/>
                  </a:schemeClr>
                </a:solidFill>
              </a:rPr>
              <a:t>H2OC (mmol/mol) – </a:t>
            </a:r>
            <a:r>
              <a:rPr lang="ko-KR" altLang="en-US" b="1" dirty="0">
                <a:solidFill>
                  <a:schemeClr val="accent6">
                    <a:lumMod val="75000"/>
                  </a:schemeClr>
                </a:solidFill>
              </a:rPr>
              <a:t>수증기 농도</a:t>
            </a:r>
            <a:endParaRPr lang="en-US" altLang="ko-KR" b="1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altLang="ko-KR" b="1" dirty="0" err="1">
                <a:solidFill>
                  <a:schemeClr val="accent6">
                    <a:lumMod val="75000"/>
                  </a:schemeClr>
                </a:solidFill>
              </a:rPr>
              <a:t>sh</a:t>
            </a:r>
            <a:r>
              <a:rPr lang="en-US" altLang="ko-KR" b="1" dirty="0">
                <a:solidFill>
                  <a:schemeClr val="accent6">
                    <a:lumMod val="75000"/>
                  </a:schemeClr>
                </a:solidFill>
              </a:rPr>
              <a:t> (g/kg) – </a:t>
            </a:r>
            <a:r>
              <a:rPr lang="ko-KR" altLang="en-US" b="1" dirty="0">
                <a:solidFill>
                  <a:schemeClr val="accent6">
                    <a:lumMod val="75000"/>
                  </a:schemeClr>
                </a:solidFill>
              </a:rPr>
              <a:t>특정습도</a:t>
            </a:r>
            <a:endParaRPr lang="en-US" altLang="ko-KR" b="1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altLang="ko-KR" b="1" dirty="0" err="1">
                <a:solidFill>
                  <a:schemeClr val="accent6">
                    <a:lumMod val="75000"/>
                  </a:schemeClr>
                </a:solidFill>
              </a:rPr>
              <a:t>Vpdef</a:t>
            </a:r>
            <a:r>
              <a:rPr lang="en-US" altLang="ko-KR" b="1" dirty="0">
                <a:solidFill>
                  <a:schemeClr val="accent6">
                    <a:lumMod val="75000"/>
                  </a:schemeClr>
                </a:solidFill>
              </a:rPr>
              <a:t> (mbar) – </a:t>
            </a:r>
            <a:r>
              <a:rPr lang="ko-KR" altLang="en-US" b="1" dirty="0">
                <a:solidFill>
                  <a:schemeClr val="accent6">
                    <a:lumMod val="75000"/>
                  </a:schemeClr>
                </a:solidFill>
              </a:rPr>
              <a:t>수증기압 적자</a:t>
            </a:r>
            <a:endParaRPr lang="en-US" altLang="ko-KR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9569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자유형 39"/>
          <p:cNvSpPr/>
          <p:nvPr/>
        </p:nvSpPr>
        <p:spPr>
          <a:xfrm>
            <a:off x="5549601" y="-2"/>
            <a:ext cx="6642399" cy="6898141"/>
          </a:xfrm>
          <a:custGeom>
            <a:avLst/>
            <a:gdLst>
              <a:gd name="connsiteX0" fmla="*/ 6642399 w 6642399"/>
              <a:gd name="connsiteY0" fmla="*/ 0 h 6898141"/>
              <a:gd name="connsiteX1" fmla="*/ 6642399 w 6642399"/>
              <a:gd name="connsiteY1" fmla="*/ 3038834 h 6898141"/>
              <a:gd name="connsiteX2" fmla="*/ 6384597 w 6642399"/>
              <a:gd name="connsiteY2" fmla="*/ 3296636 h 6898141"/>
              <a:gd name="connsiteX3" fmla="*/ 6216049 w 6642399"/>
              <a:gd name="connsiteY3" fmla="*/ 3448980 h 6898141"/>
              <a:gd name="connsiteX4" fmla="*/ 6175981 w 6642399"/>
              <a:gd name="connsiteY4" fmla="*/ 3503481 h 6898141"/>
              <a:gd name="connsiteX5" fmla="*/ 6040273 w 6642399"/>
              <a:gd name="connsiteY5" fmla="*/ 3653622 h 6898141"/>
              <a:gd name="connsiteX6" fmla="*/ 3374773 w 6642399"/>
              <a:gd name="connsiteY6" fmla="*/ 6319122 h 6898141"/>
              <a:gd name="connsiteX7" fmla="*/ 729160 w 6642399"/>
              <a:gd name="connsiteY7" fmla="*/ 6454829 h 6898141"/>
              <a:gd name="connsiteX8" fmla="*/ 579018 w 6642399"/>
              <a:gd name="connsiteY8" fmla="*/ 6319122 h 6898141"/>
              <a:gd name="connsiteX9" fmla="*/ 443311 w 6642399"/>
              <a:gd name="connsiteY9" fmla="*/ 6168980 h 6898141"/>
              <a:gd name="connsiteX10" fmla="*/ 579019 w 6642399"/>
              <a:gd name="connsiteY10" fmla="*/ 3523368 h 6898141"/>
              <a:gd name="connsiteX11" fmla="*/ 1958073 w 6642399"/>
              <a:gd name="connsiteY11" fmla="*/ 2144314 h 6898141"/>
              <a:gd name="connsiteX12" fmla="*/ 1648575 w 6642399"/>
              <a:gd name="connsiteY12" fmla="*/ 1834816 h 6898141"/>
              <a:gd name="connsiteX13" fmla="*/ 970466 w 6642399"/>
              <a:gd name="connsiteY13" fmla="*/ 197715 h 6898141"/>
              <a:gd name="connsiteX14" fmla="*/ 979906 w 6642399"/>
              <a:gd name="connsiteY14" fmla="*/ 1 h 689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642399" h="6898141">
                <a:moveTo>
                  <a:pt x="6642399" y="0"/>
                </a:moveTo>
                <a:lnTo>
                  <a:pt x="6642399" y="3038834"/>
                </a:lnTo>
                <a:lnTo>
                  <a:pt x="6384597" y="3296636"/>
                </a:lnTo>
                <a:lnTo>
                  <a:pt x="6216049" y="3448980"/>
                </a:lnTo>
                <a:lnTo>
                  <a:pt x="6175981" y="3503481"/>
                </a:lnTo>
                <a:cubicBezTo>
                  <a:pt x="6133761" y="3555246"/>
                  <a:pt x="6088525" y="3605372"/>
                  <a:pt x="6040273" y="3653622"/>
                </a:cubicBezTo>
                <a:lnTo>
                  <a:pt x="3374773" y="6319122"/>
                </a:lnTo>
                <a:cubicBezTo>
                  <a:pt x="2650998" y="7042896"/>
                  <a:pt x="1505633" y="7088133"/>
                  <a:pt x="729160" y="6454829"/>
                </a:cubicBezTo>
                <a:lnTo>
                  <a:pt x="579018" y="6319122"/>
                </a:lnTo>
                <a:lnTo>
                  <a:pt x="443311" y="6168980"/>
                </a:lnTo>
                <a:cubicBezTo>
                  <a:pt x="-189991" y="5392507"/>
                  <a:pt x="-144756" y="4247143"/>
                  <a:pt x="579019" y="3523368"/>
                </a:cubicBezTo>
                <a:lnTo>
                  <a:pt x="1958073" y="2144314"/>
                </a:lnTo>
                <a:lnTo>
                  <a:pt x="1648575" y="1834816"/>
                </a:lnTo>
                <a:cubicBezTo>
                  <a:pt x="1196502" y="1382743"/>
                  <a:pt x="970466" y="790229"/>
                  <a:pt x="970466" y="197715"/>
                </a:cubicBezTo>
                <a:lnTo>
                  <a:pt x="979906" y="1"/>
                </a:lnTo>
                <a:close/>
              </a:path>
            </a:pathLst>
          </a:custGeom>
          <a:solidFill>
            <a:srgbClr val="4B7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57200" y="392611"/>
            <a:ext cx="11277600" cy="6103257"/>
          </a:xfrm>
          <a:prstGeom prst="roundRect">
            <a:avLst>
              <a:gd name="adj" fmla="val 2480"/>
            </a:avLst>
          </a:prstGeom>
          <a:solidFill>
            <a:srgbClr val="F5F6F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8" name="양쪽 모서리가 둥근 사각형 7"/>
          <p:cNvSpPr/>
          <p:nvPr/>
        </p:nvSpPr>
        <p:spPr>
          <a:xfrm>
            <a:off x="457200" y="212274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000" b="1" i="1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학습 결과</a:t>
            </a:r>
            <a:endParaRPr lang="ko-KR" altLang="en-US" sz="2000" b="1" kern="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7D46232-6AC5-4C46-B927-FD39F78DEB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103" t="66014" r="63529" b="27458"/>
          <a:stretch/>
        </p:blipFill>
        <p:spPr>
          <a:xfrm>
            <a:off x="770963" y="1570805"/>
            <a:ext cx="3788885" cy="90543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DE656E7-EBD3-45F5-BB56-9E27FD49B3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817" t="72419" r="63580" b="23823"/>
          <a:stretch/>
        </p:blipFill>
        <p:spPr>
          <a:xfrm>
            <a:off x="770963" y="2592986"/>
            <a:ext cx="3788885" cy="79289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DFA4528-E51D-4FDF-B811-2EA8D05FF4CC}"/>
              </a:ext>
            </a:extLst>
          </p:cNvPr>
          <p:cNvSpPr txBox="1"/>
          <p:nvPr/>
        </p:nvSpPr>
        <p:spPr>
          <a:xfrm>
            <a:off x="1855694" y="1084729"/>
            <a:ext cx="2070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시스템 </a:t>
            </a:r>
            <a:r>
              <a:rPr lang="en-US" altLang="ko-KR" dirty="0"/>
              <a:t>A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6480D1A-7A80-4200-A44A-3642529A05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367" t="64706" r="62280" b="28889"/>
          <a:stretch/>
        </p:blipFill>
        <p:spPr>
          <a:xfrm>
            <a:off x="770963" y="3585089"/>
            <a:ext cx="3788885" cy="84268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8CA2A4B-D0D9-4DF6-A6E6-9290913A6A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588" t="71242" r="61103" b="24836"/>
          <a:stretch/>
        </p:blipFill>
        <p:spPr>
          <a:xfrm>
            <a:off x="770964" y="4554082"/>
            <a:ext cx="3788884" cy="84268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2783BF9-2DC0-4060-90BB-35D041D6A10F}"/>
              </a:ext>
            </a:extLst>
          </p:cNvPr>
          <p:cNvSpPr txBox="1"/>
          <p:nvPr/>
        </p:nvSpPr>
        <p:spPr>
          <a:xfrm>
            <a:off x="8489576" y="1084729"/>
            <a:ext cx="2070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시스템 </a:t>
            </a:r>
            <a:r>
              <a:rPr lang="en-US" altLang="ko-KR" dirty="0"/>
              <a:t>B</a:t>
            </a:r>
            <a:endParaRPr lang="ko-KR" altLang="en-US" dirty="0"/>
          </a:p>
        </p:txBody>
      </p:sp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576A84EF-03D6-4530-9888-84B5282CCB69}"/>
              </a:ext>
            </a:extLst>
          </p:cNvPr>
          <p:cNvSpPr/>
          <p:nvPr/>
        </p:nvSpPr>
        <p:spPr>
          <a:xfrm>
            <a:off x="5325035" y="3048000"/>
            <a:ext cx="1344706" cy="84268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04B0550-2A8C-408F-A885-1E3D04B9DF9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956" t="72941" r="64559" b="20655"/>
          <a:stretch/>
        </p:blipFill>
        <p:spPr>
          <a:xfrm>
            <a:off x="7404845" y="1570805"/>
            <a:ext cx="3657602" cy="909457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2A91B2E2-9884-4756-A455-311D3E3B8FD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662" t="79071" r="63677" b="16732"/>
          <a:stretch/>
        </p:blipFill>
        <p:spPr>
          <a:xfrm>
            <a:off x="7404846" y="2592986"/>
            <a:ext cx="3657602" cy="792897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07827CA1-120E-4D10-BD15-1CC82EFFB32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882" t="72026" r="61912" b="21974"/>
          <a:stretch/>
        </p:blipFill>
        <p:spPr>
          <a:xfrm>
            <a:off x="7404845" y="3514637"/>
            <a:ext cx="3676458" cy="909456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293AA842-97E8-4A89-8492-D0FCAAE3F92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920" t="78019" r="61359" b="17667"/>
          <a:stretch/>
        </p:blipFill>
        <p:spPr>
          <a:xfrm>
            <a:off x="7409329" y="4552846"/>
            <a:ext cx="3653118" cy="843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143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자유형 39"/>
          <p:cNvSpPr/>
          <p:nvPr/>
        </p:nvSpPr>
        <p:spPr>
          <a:xfrm>
            <a:off x="5549601" y="-2"/>
            <a:ext cx="6642399" cy="6898141"/>
          </a:xfrm>
          <a:custGeom>
            <a:avLst/>
            <a:gdLst>
              <a:gd name="connsiteX0" fmla="*/ 6642399 w 6642399"/>
              <a:gd name="connsiteY0" fmla="*/ 0 h 6898141"/>
              <a:gd name="connsiteX1" fmla="*/ 6642399 w 6642399"/>
              <a:gd name="connsiteY1" fmla="*/ 3038834 h 6898141"/>
              <a:gd name="connsiteX2" fmla="*/ 6384597 w 6642399"/>
              <a:gd name="connsiteY2" fmla="*/ 3296636 h 6898141"/>
              <a:gd name="connsiteX3" fmla="*/ 6216049 w 6642399"/>
              <a:gd name="connsiteY3" fmla="*/ 3448980 h 6898141"/>
              <a:gd name="connsiteX4" fmla="*/ 6175981 w 6642399"/>
              <a:gd name="connsiteY4" fmla="*/ 3503481 h 6898141"/>
              <a:gd name="connsiteX5" fmla="*/ 6040273 w 6642399"/>
              <a:gd name="connsiteY5" fmla="*/ 3653622 h 6898141"/>
              <a:gd name="connsiteX6" fmla="*/ 3374773 w 6642399"/>
              <a:gd name="connsiteY6" fmla="*/ 6319122 h 6898141"/>
              <a:gd name="connsiteX7" fmla="*/ 729160 w 6642399"/>
              <a:gd name="connsiteY7" fmla="*/ 6454829 h 6898141"/>
              <a:gd name="connsiteX8" fmla="*/ 579018 w 6642399"/>
              <a:gd name="connsiteY8" fmla="*/ 6319122 h 6898141"/>
              <a:gd name="connsiteX9" fmla="*/ 443311 w 6642399"/>
              <a:gd name="connsiteY9" fmla="*/ 6168980 h 6898141"/>
              <a:gd name="connsiteX10" fmla="*/ 579019 w 6642399"/>
              <a:gd name="connsiteY10" fmla="*/ 3523368 h 6898141"/>
              <a:gd name="connsiteX11" fmla="*/ 1958073 w 6642399"/>
              <a:gd name="connsiteY11" fmla="*/ 2144314 h 6898141"/>
              <a:gd name="connsiteX12" fmla="*/ 1648575 w 6642399"/>
              <a:gd name="connsiteY12" fmla="*/ 1834816 h 6898141"/>
              <a:gd name="connsiteX13" fmla="*/ 970466 w 6642399"/>
              <a:gd name="connsiteY13" fmla="*/ 197715 h 6898141"/>
              <a:gd name="connsiteX14" fmla="*/ 979906 w 6642399"/>
              <a:gd name="connsiteY14" fmla="*/ 1 h 689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642399" h="6898141">
                <a:moveTo>
                  <a:pt x="6642399" y="0"/>
                </a:moveTo>
                <a:lnTo>
                  <a:pt x="6642399" y="3038834"/>
                </a:lnTo>
                <a:lnTo>
                  <a:pt x="6384597" y="3296636"/>
                </a:lnTo>
                <a:lnTo>
                  <a:pt x="6216049" y="3448980"/>
                </a:lnTo>
                <a:lnTo>
                  <a:pt x="6175981" y="3503481"/>
                </a:lnTo>
                <a:cubicBezTo>
                  <a:pt x="6133761" y="3555246"/>
                  <a:pt x="6088525" y="3605372"/>
                  <a:pt x="6040273" y="3653622"/>
                </a:cubicBezTo>
                <a:lnTo>
                  <a:pt x="3374773" y="6319122"/>
                </a:lnTo>
                <a:cubicBezTo>
                  <a:pt x="2650998" y="7042896"/>
                  <a:pt x="1505633" y="7088133"/>
                  <a:pt x="729160" y="6454829"/>
                </a:cubicBezTo>
                <a:lnTo>
                  <a:pt x="579018" y="6319122"/>
                </a:lnTo>
                <a:lnTo>
                  <a:pt x="443311" y="6168980"/>
                </a:lnTo>
                <a:cubicBezTo>
                  <a:pt x="-189991" y="5392507"/>
                  <a:pt x="-144756" y="4247143"/>
                  <a:pt x="579019" y="3523368"/>
                </a:cubicBezTo>
                <a:lnTo>
                  <a:pt x="1958073" y="2144314"/>
                </a:lnTo>
                <a:lnTo>
                  <a:pt x="1648575" y="1834816"/>
                </a:lnTo>
                <a:cubicBezTo>
                  <a:pt x="1196502" y="1382743"/>
                  <a:pt x="970466" y="790229"/>
                  <a:pt x="970466" y="197715"/>
                </a:cubicBezTo>
                <a:lnTo>
                  <a:pt x="979906" y="1"/>
                </a:lnTo>
                <a:close/>
              </a:path>
            </a:pathLst>
          </a:custGeom>
          <a:solidFill>
            <a:srgbClr val="4B7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57200" y="377371"/>
            <a:ext cx="11277600" cy="6103257"/>
          </a:xfrm>
          <a:prstGeom prst="roundRect">
            <a:avLst>
              <a:gd name="adj" fmla="val 2480"/>
            </a:avLst>
          </a:prstGeom>
          <a:solidFill>
            <a:srgbClr val="F5F6F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8" name="양쪽 모서리가 둥근 사각형 7"/>
          <p:cNvSpPr/>
          <p:nvPr/>
        </p:nvSpPr>
        <p:spPr>
          <a:xfrm>
            <a:off x="457200" y="212274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000" b="1" i="1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학습 결과</a:t>
            </a:r>
            <a:endParaRPr lang="ko-KR" altLang="en-US" sz="2000" b="1" kern="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DFA4528-E51D-4FDF-B811-2EA8D05FF4CC}"/>
              </a:ext>
            </a:extLst>
          </p:cNvPr>
          <p:cNvSpPr txBox="1"/>
          <p:nvPr/>
        </p:nvSpPr>
        <p:spPr>
          <a:xfrm>
            <a:off x="1855694" y="1084729"/>
            <a:ext cx="2070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시스템 </a:t>
            </a:r>
            <a:r>
              <a:rPr lang="en-US" altLang="ko-KR" dirty="0"/>
              <a:t>A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2783BF9-2DC0-4060-90BB-35D041D6A10F}"/>
              </a:ext>
            </a:extLst>
          </p:cNvPr>
          <p:cNvSpPr txBox="1"/>
          <p:nvPr/>
        </p:nvSpPr>
        <p:spPr>
          <a:xfrm>
            <a:off x="8489576" y="1084729"/>
            <a:ext cx="2070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시스템 </a:t>
            </a:r>
            <a:r>
              <a:rPr lang="en-US" altLang="ko-KR" dirty="0"/>
              <a:t>B</a:t>
            </a:r>
            <a:endParaRPr lang="ko-KR" altLang="en-US" dirty="0"/>
          </a:p>
        </p:txBody>
      </p:sp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576A84EF-03D6-4530-9888-84B5282CCB69}"/>
              </a:ext>
            </a:extLst>
          </p:cNvPr>
          <p:cNvSpPr/>
          <p:nvPr/>
        </p:nvSpPr>
        <p:spPr>
          <a:xfrm>
            <a:off x="5248609" y="2054900"/>
            <a:ext cx="1344706" cy="84268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F865B5F9-FBE7-4AD6-969B-328EF69FCC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029" t="67843" r="62173" b="25622"/>
          <a:stretch/>
        </p:blipFill>
        <p:spPr>
          <a:xfrm>
            <a:off x="770963" y="1570805"/>
            <a:ext cx="3788885" cy="84268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1AB36FB3-5AEE-4C5B-8D0D-8535385F67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220" t="74363" r="60883" b="21715"/>
          <a:stretch/>
        </p:blipFill>
        <p:spPr>
          <a:xfrm>
            <a:off x="754683" y="2592985"/>
            <a:ext cx="3805165" cy="83601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BCA2D41-EE23-48F7-B052-1BD659D2F2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883" t="63268" r="61985" b="30588"/>
          <a:stretch/>
        </p:blipFill>
        <p:spPr>
          <a:xfrm>
            <a:off x="7404845" y="1570805"/>
            <a:ext cx="3788885" cy="842683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24278998-D323-4FF2-9301-D5551379306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735" t="69281" r="61250" b="26847"/>
          <a:stretch/>
        </p:blipFill>
        <p:spPr>
          <a:xfrm>
            <a:off x="7391398" y="2530232"/>
            <a:ext cx="3802331" cy="89876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0D5CD08-F084-45B1-BB0F-6CF2E9C62864}"/>
              </a:ext>
            </a:extLst>
          </p:cNvPr>
          <p:cNvSpPr txBox="1"/>
          <p:nvPr/>
        </p:nvSpPr>
        <p:spPr>
          <a:xfrm>
            <a:off x="1111302" y="4335162"/>
            <a:ext cx="99693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상관계수가 낮은 특징으로 학습한 결과가 상관계수가 높은 특징으로 학습한 결과보다</a:t>
            </a:r>
            <a:endParaRPr lang="en-US" altLang="ko-KR" sz="2000" b="1" dirty="0"/>
          </a:p>
          <a:p>
            <a:r>
              <a:rPr lang="ko-KR" altLang="en-US" sz="2000" b="1" dirty="0"/>
              <a:t>오차율이 높게 나온 것을 알 수 있습니다</a:t>
            </a:r>
            <a:r>
              <a:rPr lang="en-US" altLang="ko-KR" sz="2000" b="1" dirty="0"/>
              <a:t>.</a:t>
            </a:r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854076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자유형 39"/>
          <p:cNvSpPr/>
          <p:nvPr/>
        </p:nvSpPr>
        <p:spPr>
          <a:xfrm>
            <a:off x="5549601" y="-2"/>
            <a:ext cx="6642399" cy="6898141"/>
          </a:xfrm>
          <a:custGeom>
            <a:avLst/>
            <a:gdLst>
              <a:gd name="connsiteX0" fmla="*/ 6642399 w 6642399"/>
              <a:gd name="connsiteY0" fmla="*/ 0 h 6898141"/>
              <a:gd name="connsiteX1" fmla="*/ 6642399 w 6642399"/>
              <a:gd name="connsiteY1" fmla="*/ 3038834 h 6898141"/>
              <a:gd name="connsiteX2" fmla="*/ 6384597 w 6642399"/>
              <a:gd name="connsiteY2" fmla="*/ 3296636 h 6898141"/>
              <a:gd name="connsiteX3" fmla="*/ 6216049 w 6642399"/>
              <a:gd name="connsiteY3" fmla="*/ 3448980 h 6898141"/>
              <a:gd name="connsiteX4" fmla="*/ 6175981 w 6642399"/>
              <a:gd name="connsiteY4" fmla="*/ 3503481 h 6898141"/>
              <a:gd name="connsiteX5" fmla="*/ 6040273 w 6642399"/>
              <a:gd name="connsiteY5" fmla="*/ 3653622 h 6898141"/>
              <a:gd name="connsiteX6" fmla="*/ 3374773 w 6642399"/>
              <a:gd name="connsiteY6" fmla="*/ 6319122 h 6898141"/>
              <a:gd name="connsiteX7" fmla="*/ 729160 w 6642399"/>
              <a:gd name="connsiteY7" fmla="*/ 6454829 h 6898141"/>
              <a:gd name="connsiteX8" fmla="*/ 579018 w 6642399"/>
              <a:gd name="connsiteY8" fmla="*/ 6319122 h 6898141"/>
              <a:gd name="connsiteX9" fmla="*/ 443311 w 6642399"/>
              <a:gd name="connsiteY9" fmla="*/ 6168980 h 6898141"/>
              <a:gd name="connsiteX10" fmla="*/ 579019 w 6642399"/>
              <a:gd name="connsiteY10" fmla="*/ 3523368 h 6898141"/>
              <a:gd name="connsiteX11" fmla="*/ 1958073 w 6642399"/>
              <a:gd name="connsiteY11" fmla="*/ 2144314 h 6898141"/>
              <a:gd name="connsiteX12" fmla="*/ 1648575 w 6642399"/>
              <a:gd name="connsiteY12" fmla="*/ 1834816 h 6898141"/>
              <a:gd name="connsiteX13" fmla="*/ 970466 w 6642399"/>
              <a:gd name="connsiteY13" fmla="*/ 197715 h 6898141"/>
              <a:gd name="connsiteX14" fmla="*/ 979906 w 6642399"/>
              <a:gd name="connsiteY14" fmla="*/ 1 h 689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642399" h="6898141">
                <a:moveTo>
                  <a:pt x="6642399" y="0"/>
                </a:moveTo>
                <a:lnTo>
                  <a:pt x="6642399" y="3038834"/>
                </a:lnTo>
                <a:lnTo>
                  <a:pt x="6384597" y="3296636"/>
                </a:lnTo>
                <a:lnTo>
                  <a:pt x="6216049" y="3448980"/>
                </a:lnTo>
                <a:lnTo>
                  <a:pt x="6175981" y="3503481"/>
                </a:lnTo>
                <a:cubicBezTo>
                  <a:pt x="6133761" y="3555246"/>
                  <a:pt x="6088525" y="3605372"/>
                  <a:pt x="6040273" y="3653622"/>
                </a:cubicBezTo>
                <a:lnTo>
                  <a:pt x="3374773" y="6319122"/>
                </a:lnTo>
                <a:cubicBezTo>
                  <a:pt x="2650998" y="7042896"/>
                  <a:pt x="1505633" y="7088133"/>
                  <a:pt x="729160" y="6454829"/>
                </a:cubicBezTo>
                <a:lnTo>
                  <a:pt x="579018" y="6319122"/>
                </a:lnTo>
                <a:lnTo>
                  <a:pt x="443311" y="6168980"/>
                </a:lnTo>
                <a:cubicBezTo>
                  <a:pt x="-189991" y="5392507"/>
                  <a:pt x="-144756" y="4247143"/>
                  <a:pt x="579019" y="3523368"/>
                </a:cubicBezTo>
                <a:lnTo>
                  <a:pt x="1958073" y="2144314"/>
                </a:lnTo>
                <a:lnTo>
                  <a:pt x="1648575" y="1834816"/>
                </a:lnTo>
                <a:cubicBezTo>
                  <a:pt x="1196502" y="1382743"/>
                  <a:pt x="970466" y="790229"/>
                  <a:pt x="970466" y="197715"/>
                </a:cubicBezTo>
                <a:lnTo>
                  <a:pt x="979906" y="1"/>
                </a:lnTo>
                <a:close/>
              </a:path>
            </a:pathLst>
          </a:custGeom>
          <a:solidFill>
            <a:srgbClr val="4B7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57200" y="411479"/>
            <a:ext cx="11277600" cy="6103257"/>
          </a:xfrm>
          <a:prstGeom prst="roundRect">
            <a:avLst>
              <a:gd name="adj" fmla="val 2480"/>
            </a:avLst>
          </a:prstGeom>
          <a:solidFill>
            <a:srgbClr val="F5F6F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8" name="양쪽 모서리가 둥근 사각형 7"/>
          <p:cNvSpPr/>
          <p:nvPr/>
        </p:nvSpPr>
        <p:spPr>
          <a:xfrm>
            <a:off x="457200" y="212274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000" b="1" i="1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시스템 </a:t>
            </a:r>
            <a:r>
              <a:rPr lang="en-US" altLang="ko-KR" sz="2000" b="1" i="1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C – </a:t>
            </a:r>
            <a:r>
              <a:rPr lang="ko-KR" altLang="en-US" sz="2000" b="1" i="1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특징 추출 및 데이터 클리닝</a:t>
            </a:r>
            <a:endParaRPr lang="ko-KR" altLang="en-US" sz="2000" b="1" kern="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7CC4469-32D2-4536-AAC9-87BE982E67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790" y="1846729"/>
            <a:ext cx="1435376" cy="430561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78FEF2F-67DE-4808-B462-5E74A00ECC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865" y="1217447"/>
            <a:ext cx="1419225" cy="64442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449431C-F40F-4072-947B-CB95ECCDE1D9}"/>
              </a:ext>
            </a:extLst>
          </p:cNvPr>
          <p:cNvSpPr txBox="1"/>
          <p:nvPr/>
        </p:nvSpPr>
        <p:spPr>
          <a:xfrm>
            <a:off x="2702462" y="1861868"/>
            <a:ext cx="57104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데이터에서 쓰레기 값 발견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0EAAAC-9868-4E08-94A6-D2A13C50EEB8}"/>
              </a:ext>
            </a:extLst>
          </p:cNvPr>
          <p:cNvSpPr txBox="1"/>
          <p:nvPr/>
        </p:nvSpPr>
        <p:spPr>
          <a:xfrm>
            <a:off x="2702462" y="2905293"/>
            <a:ext cx="361509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err="1"/>
              <a:t>wv</a:t>
            </a:r>
            <a:r>
              <a:rPr lang="en-US" altLang="ko-KR" sz="2400" b="1" dirty="0"/>
              <a:t> (m/s) =&gt; 18</a:t>
            </a:r>
            <a:r>
              <a:rPr lang="ko-KR" altLang="en-US" sz="2400" b="1" dirty="0"/>
              <a:t>개</a:t>
            </a:r>
            <a:endParaRPr lang="en-US" altLang="ko-KR" sz="2400" b="1" dirty="0"/>
          </a:p>
          <a:p>
            <a:r>
              <a:rPr lang="ko-KR" altLang="en-US" sz="2400" b="1" dirty="0"/>
              <a:t>풍속</a:t>
            </a:r>
            <a:endParaRPr lang="en-US" altLang="ko-KR" sz="2400" b="1" dirty="0"/>
          </a:p>
          <a:p>
            <a:endParaRPr lang="en-US" altLang="ko-KR" sz="2400" b="1" dirty="0"/>
          </a:p>
          <a:p>
            <a:r>
              <a:rPr lang="en-US" altLang="ko-KR" sz="2400" b="1" dirty="0"/>
              <a:t>max. </a:t>
            </a:r>
            <a:r>
              <a:rPr lang="en-US" altLang="ko-KR" sz="2400" b="1" dirty="0" err="1"/>
              <a:t>wv</a:t>
            </a:r>
            <a:r>
              <a:rPr lang="en-US" altLang="ko-KR" sz="2400" b="1" dirty="0"/>
              <a:t> (m/s) =&gt; 20</a:t>
            </a:r>
            <a:r>
              <a:rPr lang="ko-KR" altLang="en-US" sz="2400" b="1" dirty="0"/>
              <a:t>개</a:t>
            </a:r>
            <a:endParaRPr lang="en-US" altLang="ko-KR" sz="2400" b="1" dirty="0"/>
          </a:p>
          <a:p>
            <a:r>
              <a:rPr lang="ko-KR" altLang="en-US" sz="2400" b="1" dirty="0"/>
              <a:t>최대풍속</a:t>
            </a:r>
            <a:endParaRPr lang="en-US" altLang="ko-KR" sz="2400" b="1" dirty="0"/>
          </a:p>
        </p:txBody>
      </p:sp>
    </p:spTree>
    <p:extLst>
      <p:ext uri="{BB962C8B-B14F-4D97-AF65-F5344CB8AC3E}">
        <p14:creationId xmlns:p14="http://schemas.microsoft.com/office/powerpoint/2010/main" val="3367659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자유형 39"/>
          <p:cNvSpPr/>
          <p:nvPr/>
        </p:nvSpPr>
        <p:spPr>
          <a:xfrm>
            <a:off x="5549601" y="-2"/>
            <a:ext cx="6642399" cy="6898141"/>
          </a:xfrm>
          <a:custGeom>
            <a:avLst/>
            <a:gdLst>
              <a:gd name="connsiteX0" fmla="*/ 6642399 w 6642399"/>
              <a:gd name="connsiteY0" fmla="*/ 0 h 6898141"/>
              <a:gd name="connsiteX1" fmla="*/ 6642399 w 6642399"/>
              <a:gd name="connsiteY1" fmla="*/ 3038834 h 6898141"/>
              <a:gd name="connsiteX2" fmla="*/ 6384597 w 6642399"/>
              <a:gd name="connsiteY2" fmla="*/ 3296636 h 6898141"/>
              <a:gd name="connsiteX3" fmla="*/ 6216049 w 6642399"/>
              <a:gd name="connsiteY3" fmla="*/ 3448980 h 6898141"/>
              <a:gd name="connsiteX4" fmla="*/ 6175981 w 6642399"/>
              <a:gd name="connsiteY4" fmla="*/ 3503481 h 6898141"/>
              <a:gd name="connsiteX5" fmla="*/ 6040273 w 6642399"/>
              <a:gd name="connsiteY5" fmla="*/ 3653622 h 6898141"/>
              <a:gd name="connsiteX6" fmla="*/ 3374773 w 6642399"/>
              <a:gd name="connsiteY6" fmla="*/ 6319122 h 6898141"/>
              <a:gd name="connsiteX7" fmla="*/ 729160 w 6642399"/>
              <a:gd name="connsiteY7" fmla="*/ 6454829 h 6898141"/>
              <a:gd name="connsiteX8" fmla="*/ 579018 w 6642399"/>
              <a:gd name="connsiteY8" fmla="*/ 6319122 h 6898141"/>
              <a:gd name="connsiteX9" fmla="*/ 443311 w 6642399"/>
              <a:gd name="connsiteY9" fmla="*/ 6168980 h 6898141"/>
              <a:gd name="connsiteX10" fmla="*/ 579019 w 6642399"/>
              <a:gd name="connsiteY10" fmla="*/ 3523368 h 6898141"/>
              <a:gd name="connsiteX11" fmla="*/ 1958073 w 6642399"/>
              <a:gd name="connsiteY11" fmla="*/ 2144314 h 6898141"/>
              <a:gd name="connsiteX12" fmla="*/ 1648575 w 6642399"/>
              <a:gd name="connsiteY12" fmla="*/ 1834816 h 6898141"/>
              <a:gd name="connsiteX13" fmla="*/ 970466 w 6642399"/>
              <a:gd name="connsiteY13" fmla="*/ 197715 h 6898141"/>
              <a:gd name="connsiteX14" fmla="*/ 979906 w 6642399"/>
              <a:gd name="connsiteY14" fmla="*/ 1 h 689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642399" h="6898141">
                <a:moveTo>
                  <a:pt x="6642399" y="0"/>
                </a:moveTo>
                <a:lnTo>
                  <a:pt x="6642399" y="3038834"/>
                </a:lnTo>
                <a:lnTo>
                  <a:pt x="6384597" y="3296636"/>
                </a:lnTo>
                <a:lnTo>
                  <a:pt x="6216049" y="3448980"/>
                </a:lnTo>
                <a:lnTo>
                  <a:pt x="6175981" y="3503481"/>
                </a:lnTo>
                <a:cubicBezTo>
                  <a:pt x="6133761" y="3555246"/>
                  <a:pt x="6088525" y="3605372"/>
                  <a:pt x="6040273" y="3653622"/>
                </a:cubicBezTo>
                <a:lnTo>
                  <a:pt x="3374773" y="6319122"/>
                </a:lnTo>
                <a:cubicBezTo>
                  <a:pt x="2650998" y="7042896"/>
                  <a:pt x="1505633" y="7088133"/>
                  <a:pt x="729160" y="6454829"/>
                </a:cubicBezTo>
                <a:lnTo>
                  <a:pt x="579018" y="6319122"/>
                </a:lnTo>
                <a:lnTo>
                  <a:pt x="443311" y="6168980"/>
                </a:lnTo>
                <a:cubicBezTo>
                  <a:pt x="-189991" y="5392507"/>
                  <a:pt x="-144756" y="4247143"/>
                  <a:pt x="579019" y="3523368"/>
                </a:cubicBezTo>
                <a:lnTo>
                  <a:pt x="1958073" y="2144314"/>
                </a:lnTo>
                <a:lnTo>
                  <a:pt x="1648575" y="1834816"/>
                </a:lnTo>
                <a:cubicBezTo>
                  <a:pt x="1196502" y="1382743"/>
                  <a:pt x="970466" y="790229"/>
                  <a:pt x="970466" y="197715"/>
                </a:cubicBezTo>
                <a:lnTo>
                  <a:pt x="979906" y="1"/>
                </a:lnTo>
                <a:close/>
              </a:path>
            </a:pathLst>
          </a:custGeom>
          <a:solidFill>
            <a:srgbClr val="4B7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57200" y="411479"/>
            <a:ext cx="11277600" cy="6103257"/>
          </a:xfrm>
          <a:prstGeom prst="roundRect">
            <a:avLst>
              <a:gd name="adj" fmla="val 2480"/>
            </a:avLst>
          </a:prstGeom>
          <a:solidFill>
            <a:srgbClr val="F5F6F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8" name="양쪽 모서리가 둥근 사각형 7"/>
          <p:cNvSpPr/>
          <p:nvPr/>
        </p:nvSpPr>
        <p:spPr>
          <a:xfrm>
            <a:off x="457200" y="212274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000" b="1" i="1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특징 추출 및 데이터 클리닝</a:t>
            </a:r>
            <a:endParaRPr lang="ko-KR" altLang="en-US" sz="2000" b="1" kern="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C5D235D-366B-4ADC-A3B1-C0DC079C5C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809" t="29020" r="54482" b="14379"/>
          <a:stretch/>
        </p:blipFill>
        <p:spPr>
          <a:xfrm>
            <a:off x="555812" y="1488141"/>
            <a:ext cx="5109882" cy="388171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FADC6AD-879F-4664-89A7-21182EC74958}"/>
              </a:ext>
            </a:extLst>
          </p:cNvPr>
          <p:cNvSpPr txBox="1"/>
          <p:nvPr/>
        </p:nvSpPr>
        <p:spPr>
          <a:xfrm>
            <a:off x="6124060" y="1488141"/>
            <a:ext cx="515237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특징이 </a:t>
            </a:r>
            <a:r>
              <a:rPr lang="en-US" altLang="ko-KR" sz="2400" b="1" dirty="0"/>
              <a:t>“</a:t>
            </a:r>
            <a:r>
              <a:rPr lang="en-US" altLang="ko-KR" sz="2400" b="1" dirty="0" err="1"/>
              <a:t>wv</a:t>
            </a:r>
            <a:r>
              <a:rPr lang="en-US" altLang="ko-KR" sz="2400" b="1" dirty="0"/>
              <a:t> (m/s)”</a:t>
            </a:r>
            <a:r>
              <a:rPr lang="ko-KR" altLang="en-US" sz="2400" b="1" dirty="0"/>
              <a:t>인 열에서</a:t>
            </a:r>
            <a:endParaRPr lang="en-US" altLang="ko-KR" sz="2400" b="1" dirty="0"/>
          </a:p>
          <a:p>
            <a:r>
              <a:rPr lang="en-US" altLang="ko-KR" sz="2400" b="1" dirty="0"/>
              <a:t>-9999</a:t>
            </a:r>
            <a:r>
              <a:rPr lang="ko-KR" altLang="en-US" sz="2400" b="1" dirty="0"/>
              <a:t>값이 있는 인덱스의 행을 제거</a:t>
            </a:r>
            <a:endParaRPr lang="en-US" altLang="ko-KR" sz="2400" b="1" dirty="0"/>
          </a:p>
          <a:p>
            <a:r>
              <a:rPr lang="en-US" altLang="ko-KR" sz="2400" b="1" dirty="0"/>
              <a:t>=&gt; 18</a:t>
            </a:r>
            <a:r>
              <a:rPr lang="ko-KR" altLang="en-US" sz="2400" b="1" dirty="0"/>
              <a:t>개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78299CAF-B579-436E-89E9-DD0C99AC98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761" t="51771" r="70371" b="46138"/>
          <a:stretch/>
        </p:blipFill>
        <p:spPr>
          <a:xfrm>
            <a:off x="6221507" y="2978070"/>
            <a:ext cx="1182270" cy="48503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D697261-BD6C-44C8-AB09-4A824452BE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682" t="47227" r="70461" b="51431"/>
          <a:stretch/>
        </p:blipFill>
        <p:spPr>
          <a:xfrm>
            <a:off x="8819268" y="2994387"/>
            <a:ext cx="1500041" cy="354105"/>
          </a:xfrm>
          <a:prstGeom prst="rect">
            <a:avLst/>
          </a:prstGeom>
        </p:spPr>
      </p:pic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586FA6FF-AB4B-404A-93A7-53464AD444CA}"/>
              </a:ext>
            </a:extLst>
          </p:cNvPr>
          <p:cNvSpPr/>
          <p:nvPr/>
        </p:nvSpPr>
        <p:spPr>
          <a:xfrm>
            <a:off x="7736541" y="2994387"/>
            <a:ext cx="744071" cy="4346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4396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자유형 39"/>
          <p:cNvSpPr/>
          <p:nvPr/>
        </p:nvSpPr>
        <p:spPr>
          <a:xfrm>
            <a:off x="5549601" y="-2"/>
            <a:ext cx="6642399" cy="6898141"/>
          </a:xfrm>
          <a:custGeom>
            <a:avLst/>
            <a:gdLst>
              <a:gd name="connsiteX0" fmla="*/ 6642399 w 6642399"/>
              <a:gd name="connsiteY0" fmla="*/ 0 h 6898141"/>
              <a:gd name="connsiteX1" fmla="*/ 6642399 w 6642399"/>
              <a:gd name="connsiteY1" fmla="*/ 3038834 h 6898141"/>
              <a:gd name="connsiteX2" fmla="*/ 6384597 w 6642399"/>
              <a:gd name="connsiteY2" fmla="*/ 3296636 h 6898141"/>
              <a:gd name="connsiteX3" fmla="*/ 6216049 w 6642399"/>
              <a:gd name="connsiteY3" fmla="*/ 3448980 h 6898141"/>
              <a:gd name="connsiteX4" fmla="*/ 6175981 w 6642399"/>
              <a:gd name="connsiteY4" fmla="*/ 3503481 h 6898141"/>
              <a:gd name="connsiteX5" fmla="*/ 6040273 w 6642399"/>
              <a:gd name="connsiteY5" fmla="*/ 3653622 h 6898141"/>
              <a:gd name="connsiteX6" fmla="*/ 3374773 w 6642399"/>
              <a:gd name="connsiteY6" fmla="*/ 6319122 h 6898141"/>
              <a:gd name="connsiteX7" fmla="*/ 729160 w 6642399"/>
              <a:gd name="connsiteY7" fmla="*/ 6454829 h 6898141"/>
              <a:gd name="connsiteX8" fmla="*/ 579018 w 6642399"/>
              <a:gd name="connsiteY8" fmla="*/ 6319122 h 6898141"/>
              <a:gd name="connsiteX9" fmla="*/ 443311 w 6642399"/>
              <a:gd name="connsiteY9" fmla="*/ 6168980 h 6898141"/>
              <a:gd name="connsiteX10" fmla="*/ 579019 w 6642399"/>
              <a:gd name="connsiteY10" fmla="*/ 3523368 h 6898141"/>
              <a:gd name="connsiteX11" fmla="*/ 1958073 w 6642399"/>
              <a:gd name="connsiteY11" fmla="*/ 2144314 h 6898141"/>
              <a:gd name="connsiteX12" fmla="*/ 1648575 w 6642399"/>
              <a:gd name="connsiteY12" fmla="*/ 1834816 h 6898141"/>
              <a:gd name="connsiteX13" fmla="*/ 970466 w 6642399"/>
              <a:gd name="connsiteY13" fmla="*/ 197715 h 6898141"/>
              <a:gd name="connsiteX14" fmla="*/ 979906 w 6642399"/>
              <a:gd name="connsiteY14" fmla="*/ 1 h 689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642399" h="6898141">
                <a:moveTo>
                  <a:pt x="6642399" y="0"/>
                </a:moveTo>
                <a:lnTo>
                  <a:pt x="6642399" y="3038834"/>
                </a:lnTo>
                <a:lnTo>
                  <a:pt x="6384597" y="3296636"/>
                </a:lnTo>
                <a:lnTo>
                  <a:pt x="6216049" y="3448980"/>
                </a:lnTo>
                <a:lnTo>
                  <a:pt x="6175981" y="3503481"/>
                </a:lnTo>
                <a:cubicBezTo>
                  <a:pt x="6133761" y="3555246"/>
                  <a:pt x="6088525" y="3605372"/>
                  <a:pt x="6040273" y="3653622"/>
                </a:cubicBezTo>
                <a:lnTo>
                  <a:pt x="3374773" y="6319122"/>
                </a:lnTo>
                <a:cubicBezTo>
                  <a:pt x="2650998" y="7042896"/>
                  <a:pt x="1505633" y="7088133"/>
                  <a:pt x="729160" y="6454829"/>
                </a:cubicBezTo>
                <a:lnTo>
                  <a:pt x="579018" y="6319122"/>
                </a:lnTo>
                <a:lnTo>
                  <a:pt x="443311" y="6168980"/>
                </a:lnTo>
                <a:cubicBezTo>
                  <a:pt x="-189991" y="5392507"/>
                  <a:pt x="-144756" y="4247143"/>
                  <a:pt x="579019" y="3523368"/>
                </a:cubicBezTo>
                <a:lnTo>
                  <a:pt x="1958073" y="2144314"/>
                </a:lnTo>
                <a:lnTo>
                  <a:pt x="1648575" y="1834816"/>
                </a:lnTo>
                <a:cubicBezTo>
                  <a:pt x="1196502" y="1382743"/>
                  <a:pt x="970466" y="790229"/>
                  <a:pt x="970466" y="197715"/>
                </a:cubicBezTo>
                <a:lnTo>
                  <a:pt x="979906" y="1"/>
                </a:lnTo>
                <a:close/>
              </a:path>
            </a:pathLst>
          </a:custGeom>
          <a:solidFill>
            <a:srgbClr val="4B7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57200" y="393549"/>
            <a:ext cx="11277600" cy="6103257"/>
          </a:xfrm>
          <a:prstGeom prst="roundRect">
            <a:avLst>
              <a:gd name="adj" fmla="val 2480"/>
            </a:avLst>
          </a:prstGeom>
          <a:solidFill>
            <a:srgbClr val="F5F6F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8" name="양쪽 모서리가 둥근 사각형 7"/>
          <p:cNvSpPr/>
          <p:nvPr/>
        </p:nvSpPr>
        <p:spPr>
          <a:xfrm>
            <a:off x="457200" y="212274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000" b="1" i="1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특징 추출 및 데이터 클리닝</a:t>
            </a:r>
            <a:endParaRPr lang="ko-KR" altLang="en-US" sz="2000" b="1" kern="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7335F4E-F0FB-4EFE-A616-97D2A1916C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956" t="27189" r="51985" b="18301"/>
          <a:stretch/>
        </p:blipFill>
        <p:spPr>
          <a:xfrm>
            <a:off x="681316" y="1204376"/>
            <a:ext cx="4545108" cy="373828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DE4DA1C-A518-4DAD-ACF4-89FF9C876036}"/>
              </a:ext>
            </a:extLst>
          </p:cNvPr>
          <p:cNvSpPr txBox="1"/>
          <p:nvPr/>
        </p:nvSpPr>
        <p:spPr>
          <a:xfrm>
            <a:off x="6096000" y="1217447"/>
            <a:ext cx="515237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특징이 </a:t>
            </a:r>
            <a:r>
              <a:rPr lang="en-US" altLang="ko-KR" sz="2400" b="1" dirty="0"/>
              <a:t>“max. </a:t>
            </a:r>
            <a:r>
              <a:rPr lang="en-US" altLang="ko-KR" sz="2400" b="1" dirty="0" err="1"/>
              <a:t>wv</a:t>
            </a:r>
            <a:r>
              <a:rPr lang="en-US" altLang="ko-KR" sz="2400" b="1" dirty="0"/>
              <a:t> (m/s)”</a:t>
            </a:r>
            <a:r>
              <a:rPr lang="ko-KR" altLang="en-US" sz="2400" b="1" dirty="0"/>
              <a:t>인 열에서</a:t>
            </a:r>
            <a:endParaRPr lang="en-US" altLang="ko-KR" sz="2400" b="1" dirty="0"/>
          </a:p>
          <a:p>
            <a:r>
              <a:rPr lang="en-US" altLang="ko-KR" sz="2400" b="1" dirty="0"/>
              <a:t>-9999</a:t>
            </a:r>
            <a:r>
              <a:rPr lang="ko-KR" altLang="en-US" sz="2400" b="1" dirty="0"/>
              <a:t>값이 있는 인덱스의 행을 제거</a:t>
            </a:r>
            <a:endParaRPr lang="en-US" altLang="ko-KR" sz="2400" b="1" dirty="0"/>
          </a:p>
          <a:p>
            <a:r>
              <a:rPr lang="en-US" altLang="ko-KR" sz="2400" b="1" dirty="0"/>
              <a:t>=&gt; 2</a:t>
            </a:r>
            <a:r>
              <a:rPr lang="ko-KR" altLang="en-US" sz="2400" b="1" dirty="0"/>
              <a:t>개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E1D5CCC9-96B2-44DC-AEE9-F90214AB00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682" t="47227" r="70461" b="51431"/>
          <a:stretch/>
        </p:blipFill>
        <p:spPr>
          <a:xfrm>
            <a:off x="6228468" y="2719412"/>
            <a:ext cx="1500041" cy="35410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2083B7C-BF8A-49DE-9430-5F29508295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696" t="42699" r="70520" b="55419"/>
          <a:stretch/>
        </p:blipFill>
        <p:spPr>
          <a:xfrm>
            <a:off x="9242611" y="2707085"/>
            <a:ext cx="1500040" cy="378757"/>
          </a:xfrm>
          <a:prstGeom prst="rect">
            <a:avLst/>
          </a:prstGeom>
        </p:spPr>
      </p:pic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97F09F43-55BC-4B21-9BB2-8087EC9B2304}"/>
              </a:ext>
            </a:extLst>
          </p:cNvPr>
          <p:cNvSpPr/>
          <p:nvPr/>
        </p:nvSpPr>
        <p:spPr>
          <a:xfrm>
            <a:off x="8051686" y="2731737"/>
            <a:ext cx="850267" cy="3541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953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자유형 39"/>
          <p:cNvSpPr/>
          <p:nvPr/>
        </p:nvSpPr>
        <p:spPr>
          <a:xfrm>
            <a:off x="5549601" y="-2"/>
            <a:ext cx="6642399" cy="6898141"/>
          </a:xfrm>
          <a:custGeom>
            <a:avLst/>
            <a:gdLst>
              <a:gd name="connsiteX0" fmla="*/ 6642399 w 6642399"/>
              <a:gd name="connsiteY0" fmla="*/ 0 h 6898141"/>
              <a:gd name="connsiteX1" fmla="*/ 6642399 w 6642399"/>
              <a:gd name="connsiteY1" fmla="*/ 3038834 h 6898141"/>
              <a:gd name="connsiteX2" fmla="*/ 6384597 w 6642399"/>
              <a:gd name="connsiteY2" fmla="*/ 3296636 h 6898141"/>
              <a:gd name="connsiteX3" fmla="*/ 6216049 w 6642399"/>
              <a:gd name="connsiteY3" fmla="*/ 3448980 h 6898141"/>
              <a:gd name="connsiteX4" fmla="*/ 6175981 w 6642399"/>
              <a:gd name="connsiteY4" fmla="*/ 3503481 h 6898141"/>
              <a:gd name="connsiteX5" fmla="*/ 6040273 w 6642399"/>
              <a:gd name="connsiteY5" fmla="*/ 3653622 h 6898141"/>
              <a:gd name="connsiteX6" fmla="*/ 3374773 w 6642399"/>
              <a:gd name="connsiteY6" fmla="*/ 6319122 h 6898141"/>
              <a:gd name="connsiteX7" fmla="*/ 729160 w 6642399"/>
              <a:gd name="connsiteY7" fmla="*/ 6454829 h 6898141"/>
              <a:gd name="connsiteX8" fmla="*/ 579018 w 6642399"/>
              <a:gd name="connsiteY8" fmla="*/ 6319122 h 6898141"/>
              <a:gd name="connsiteX9" fmla="*/ 443311 w 6642399"/>
              <a:gd name="connsiteY9" fmla="*/ 6168980 h 6898141"/>
              <a:gd name="connsiteX10" fmla="*/ 579019 w 6642399"/>
              <a:gd name="connsiteY10" fmla="*/ 3523368 h 6898141"/>
              <a:gd name="connsiteX11" fmla="*/ 1958073 w 6642399"/>
              <a:gd name="connsiteY11" fmla="*/ 2144314 h 6898141"/>
              <a:gd name="connsiteX12" fmla="*/ 1648575 w 6642399"/>
              <a:gd name="connsiteY12" fmla="*/ 1834816 h 6898141"/>
              <a:gd name="connsiteX13" fmla="*/ 970466 w 6642399"/>
              <a:gd name="connsiteY13" fmla="*/ 197715 h 6898141"/>
              <a:gd name="connsiteX14" fmla="*/ 979906 w 6642399"/>
              <a:gd name="connsiteY14" fmla="*/ 1 h 689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642399" h="6898141">
                <a:moveTo>
                  <a:pt x="6642399" y="0"/>
                </a:moveTo>
                <a:lnTo>
                  <a:pt x="6642399" y="3038834"/>
                </a:lnTo>
                <a:lnTo>
                  <a:pt x="6384597" y="3296636"/>
                </a:lnTo>
                <a:lnTo>
                  <a:pt x="6216049" y="3448980"/>
                </a:lnTo>
                <a:lnTo>
                  <a:pt x="6175981" y="3503481"/>
                </a:lnTo>
                <a:cubicBezTo>
                  <a:pt x="6133761" y="3555246"/>
                  <a:pt x="6088525" y="3605372"/>
                  <a:pt x="6040273" y="3653622"/>
                </a:cubicBezTo>
                <a:lnTo>
                  <a:pt x="3374773" y="6319122"/>
                </a:lnTo>
                <a:cubicBezTo>
                  <a:pt x="2650998" y="7042896"/>
                  <a:pt x="1505633" y="7088133"/>
                  <a:pt x="729160" y="6454829"/>
                </a:cubicBezTo>
                <a:lnTo>
                  <a:pt x="579018" y="6319122"/>
                </a:lnTo>
                <a:lnTo>
                  <a:pt x="443311" y="6168980"/>
                </a:lnTo>
                <a:cubicBezTo>
                  <a:pt x="-189991" y="5392507"/>
                  <a:pt x="-144756" y="4247143"/>
                  <a:pt x="579019" y="3523368"/>
                </a:cubicBezTo>
                <a:lnTo>
                  <a:pt x="1958073" y="2144314"/>
                </a:lnTo>
                <a:lnTo>
                  <a:pt x="1648575" y="1834816"/>
                </a:lnTo>
                <a:cubicBezTo>
                  <a:pt x="1196502" y="1382743"/>
                  <a:pt x="970466" y="790229"/>
                  <a:pt x="970466" y="197715"/>
                </a:cubicBezTo>
                <a:lnTo>
                  <a:pt x="979906" y="1"/>
                </a:lnTo>
                <a:close/>
              </a:path>
            </a:pathLst>
          </a:custGeom>
          <a:solidFill>
            <a:srgbClr val="4B7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57200" y="411479"/>
            <a:ext cx="11277600" cy="6103257"/>
          </a:xfrm>
          <a:prstGeom prst="roundRect">
            <a:avLst>
              <a:gd name="adj" fmla="val 2480"/>
            </a:avLst>
          </a:prstGeom>
          <a:solidFill>
            <a:srgbClr val="F5F6F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8" name="양쪽 모서리가 둥근 사각형 7"/>
          <p:cNvSpPr/>
          <p:nvPr/>
        </p:nvSpPr>
        <p:spPr>
          <a:xfrm>
            <a:off x="457200" y="212274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000" b="1" i="1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데이터 시각화</a:t>
            </a:r>
            <a:endParaRPr lang="ko-KR" altLang="en-US" sz="2000" b="1" kern="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E662F1D-982C-4F49-8FB5-82847AD946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791" y="1204376"/>
            <a:ext cx="4274798" cy="348011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A14BDF9-5F66-4313-9639-847A9E4C6E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2632" y="1202603"/>
            <a:ext cx="4727367" cy="348011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3A8FCAE-686E-4321-9176-EEEB50BB5CCE}"/>
              </a:ext>
            </a:extLst>
          </p:cNvPr>
          <p:cNvSpPr txBox="1"/>
          <p:nvPr/>
        </p:nvSpPr>
        <p:spPr>
          <a:xfrm>
            <a:off x="1464357" y="4883693"/>
            <a:ext cx="30780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쓰레기 값 제거 전</a:t>
            </a:r>
            <a:endParaRPr lang="ko-KR" altLang="en-US" sz="2800" b="1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0591231-2D0B-42A0-A39F-3298B0F7F746}"/>
              </a:ext>
            </a:extLst>
          </p:cNvPr>
          <p:cNvSpPr txBox="1"/>
          <p:nvPr/>
        </p:nvSpPr>
        <p:spPr>
          <a:xfrm>
            <a:off x="7803470" y="4883693"/>
            <a:ext cx="30780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쓰레기 값 제거 후</a:t>
            </a:r>
            <a:endParaRPr lang="ko-KR" altLang="en-US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0038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자유형 39"/>
          <p:cNvSpPr/>
          <p:nvPr/>
        </p:nvSpPr>
        <p:spPr>
          <a:xfrm>
            <a:off x="5549601" y="-2"/>
            <a:ext cx="6642399" cy="6898141"/>
          </a:xfrm>
          <a:custGeom>
            <a:avLst/>
            <a:gdLst>
              <a:gd name="connsiteX0" fmla="*/ 6642399 w 6642399"/>
              <a:gd name="connsiteY0" fmla="*/ 0 h 6898141"/>
              <a:gd name="connsiteX1" fmla="*/ 6642399 w 6642399"/>
              <a:gd name="connsiteY1" fmla="*/ 3038834 h 6898141"/>
              <a:gd name="connsiteX2" fmla="*/ 6384597 w 6642399"/>
              <a:gd name="connsiteY2" fmla="*/ 3296636 h 6898141"/>
              <a:gd name="connsiteX3" fmla="*/ 6216049 w 6642399"/>
              <a:gd name="connsiteY3" fmla="*/ 3448980 h 6898141"/>
              <a:gd name="connsiteX4" fmla="*/ 6175981 w 6642399"/>
              <a:gd name="connsiteY4" fmla="*/ 3503481 h 6898141"/>
              <a:gd name="connsiteX5" fmla="*/ 6040273 w 6642399"/>
              <a:gd name="connsiteY5" fmla="*/ 3653622 h 6898141"/>
              <a:gd name="connsiteX6" fmla="*/ 3374773 w 6642399"/>
              <a:gd name="connsiteY6" fmla="*/ 6319122 h 6898141"/>
              <a:gd name="connsiteX7" fmla="*/ 729160 w 6642399"/>
              <a:gd name="connsiteY7" fmla="*/ 6454829 h 6898141"/>
              <a:gd name="connsiteX8" fmla="*/ 579018 w 6642399"/>
              <a:gd name="connsiteY8" fmla="*/ 6319122 h 6898141"/>
              <a:gd name="connsiteX9" fmla="*/ 443311 w 6642399"/>
              <a:gd name="connsiteY9" fmla="*/ 6168980 h 6898141"/>
              <a:gd name="connsiteX10" fmla="*/ 579019 w 6642399"/>
              <a:gd name="connsiteY10" fmla="*/ 3523368 h 6898141"/>
              <a:gd name="connsiteX11" fmla="*/ 1958073 w 6642399"/>
              <a:gd name="connsiteY11" fmla="*/ 2144314 h 6898141"/>
              <a:gd name="connsiteX12" fmla="*/ 1648575 w 6642399"/>
              <a:gd name="connsiteY12" fmla="*/ 1834816 h 6898141"/>
              <a:gd name="connsiteX13" fmla="*/ 970466 w 6642399"/>
              <a:gd name="connsiteY13" fmla="*/ 197715 h 6898141"/>
              <a:gd name="connsiteX14" fmla="*/ 979906 w 6642399"/>
              <a:gd name="connsiteY14" fmla="*/ 1 h 689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642399" h="6898141">
                <a:moveTo>
                  <a:pt x="6642399" y="0"/>
                </a:moveTo>
                <a:lnTo>
                  <a:pt x="6642399" y="3038834"/>
                </a:lnTo>
                <a:lnTo>
                  <a:pt x="6384597" y="3296636"/>
                </a:lnTo>
                <a:lnTo>
                  <a:pt x="6216049" y="3448980"/>
                </a:lnTo>
                <a:lnTo>
                  <a:pt x="6175981" y="3503481"/>
                </a:lnTo>
                <a:cubicBezTo>
                  <a:pt x="6133761" y="3555246"/>
                  <a:pt x="6088525" y="3605372"/>
                  <a:pt x="6040273" y="3653622"/>
                </a:cubicBezTo>
                <a:lnTo>
                  <a:pt x="3374773" y="6319122"/>
                </a:lnTo>
                <a:cubicBezTo>
                  <a:pt x="2650998" y="7042896"/>
                  <a:pt x="1505633" y="7088133"/>
                  <a:pt x="729160" y="6454829"/>
                </a:cubicBezTo>
                <a:lnTo>
                  <a:pt x="579018" y="6319122"/>
                </a:lnTo>
                <a:lnTo>
                  <a:pt x="443311" y="6168980"/>
                </a:lnTo>
                <a:cubicBezTo>
                  <a:pt x="-189991" y="5392507"/>
                  <a:pt x="-144756" y="4247143"/>
                  <a:pt x="579019" y="3523368"/>
                </a:cubicBezTo>
                <a:lnTo>
                  <a:pt x="1958073" y="2144314"/>
                </a:lnTo>
                <a:lnTo>
                  <a:pt x="1648575" y="1834816"/>
                </a:lnTo>
                <a:cubicBezTo>
                  <a:pt x="1196502" y="1382743"/>
                  <a:pt x="970466" y="790229"/>
                  <a:pt x="970466" y="197715"/>
                </a:cubicBezTo>
                <a:lnTo>
                  <a:pt x="979906" y="1"/>
                </a:lnTo>
                <a:close/>
              </a:path>
            </a:pathLst>
          </a:custGeom>
          <a:solidFill>
            <a:srgbClr val="4B7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57200" y="396239"/>
            <a:ext cx="11277600" cy="6103257"/>
          </a:xfrm>
          <a:prstGeom prst="roundRect">
            <a:avLst>
              <a:gd name="adj" fmla="val 2480"/>
            </a:avLst>
          </a:prstGeom>
          <a:solidFill>
            <a:srgbClr val="F5F6F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8" name="양쪽 모서리가 둥근 사각형 7"/>
          <p:cNvSpPr/>
          <p:nvPr/>
        </p:nvSpPr>
        <p:spPr>
          <a:xfrm>
            <a:off x="457200" y="212274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000" b="1" i="1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학습</a:t>
            </a:r>
            <a:r>
              <a:rPr lang="en-US" altLang="ko-KR" sz="2000" b="1" i="1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/</a:t>
            </a:r>
            <a:r>
              <a:rPr lang="ko-KR" altLang="en-US" sz="2000" b="1" i="1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시험 데이터 분리</a:t>
            </a:r>
            <a:r>
              <a:rPr lang="en-US" altLang="ko-KR" sz="2000" b="1" i="1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, </a:t>
            </a:r>
            <a:r>
              <a:rPr lang="ko-KR" altLang="en-US" sz="2000" b="1" i="1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특징 추출</a:t>
            </a:r>
            <a:endParaRPr lang="ko-KR" altLang="en-US" sz="2000" b="1" kern="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41B55FE-84F2-42DF-8490-87F3F97DD0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515" t="26928" r="43161" b="60523"/>
          <a:stretch/>
        </p:blipFill>
        <p:spPr>
          <a:xfrm>
            <a:off x="789117" y="1326775"/>
            <a:ext cx="6412195" cy="124609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4BF32B5-8332-4754-AB65-E71E3A4EE0D6}"/>
              </a:ext>
            </a:extLst>
          </p:cNvPr>
          <p:cNvSpPr txBox="1"/>
          <p:nvPr/>
        </p:nvSpPr>
        <p:spPr>
          <a:xfrm>
            <a:off x="8211893" y="1326775"/>
            <a:ext cx="21755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/>
              <a:t>정제된 데이터세트를 </a:t>
            </a:r>
            <a:endParaRPr lang="en-US" altLang="ko-KR" sz="1600" b="1" dirty="0"/>
          </a:p>
          <a:p>
            <a:r>
              <a:rPr lang="ko-KR" altLang="en-US" sz="1600" b="1" dirty="0"/>
              <a:t>학습데이터와</a:t>
            </a:r>
            <a:endParaRPr lang="en-US" altLang="ko-KR" sz="1600" b="1" dirty="0"/>
          </a:p>
          <a:p>
            <a:r>
              <a:rPr lang="ko-KR" altLang="en-US" sz="1600" b="1" dirty="0"/>
              <a:t>시험데이터로 분리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DEC723EC-675D-420C-B219-D0B141FFED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611" t="41360" r="52881" b="37424"/>
          <a:stretch/>
        </p:blipFill>
        <p:spPr>
          <a:xfrm>
            <a:off x="789117" y="2894475"/>
            <a:ext cx="5358858" cy="241263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BC2E5B3-61B6-4F2B-B48E-2AB641D573D0}"/>
              </a:ext>
            </a:extLst>
          </p:cNvPr>
          <p:cNvSpPr txBox="1"/>
          <p:nvPr/>
        </p:nvSpPr>
        <p:spPr>
          <a:xfrm>
            <a:off x="6403453" y="3583539"/>
            <a:ext cx="38611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레이블인 온도 특징과</a:t>
            </a:r>
            <a:endParaRPr lang="en-US" altLang="ko-KR" sz="1600" b="1" dirty="0"/>
          </a:p>
          <a:p>
            <a:r>
              <a:rPr lang="ko-KR" altLang="en-US" sz="1600" b="1" dirty="0"/>
              <a:t>문자열 데이터인 날짜 특징을</a:t>
            </a:r>
            <a:r>
              <a:rPr lang="en-US" altLang="ko-KR" sz="1600" b="1" dirty="0"/>
              <a:t> </a:t>
            </a:r>
            <a:r>
              <a:rPr lang="ko-KR" altLang="en-US" sz="1600" b="1" dirty="0"/>
              <a:t>빼고 학습</a:t>
            </a:r>
            <a:r>
              <a:rPr lang="en-US" altLang="ko-KR" sz="1600" b="1" dirty="0"/>
              <a:t>, </a:t>
            </a:r>
            <a:r>
              <a:rPr lang="ko-KR" altLang="en-US" sz="1600" b="1" dirty="0"/>
              <a:t>시험 데이터를 저장</a:t>
            </a:r>
          </a:p>
        </p:txBody>
      </p:sp>
    </p:spTree>
    <p:extLst>
      <p:ext uri="{BB962C8B-B14F-4D97-AF65-F5344CB8AC3E}">
        <p14:creationId xmlns:p14="http://schemas.microsoft.com/office/powerpoint/2010/main" val="2807594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1E3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자유형 39"/>
          <p:cNvSpPr/>
          <p:nvPr/>
        </p:nvSpPr>
        <p:spPr>
          <a:xfrm>
            <a:off x="5549601" y="-2"/>
            <a:ext cx="6642399" cy="6898141"/>
          </a:xfrm>
          <a:custGeom>
            <a:avLst/>
            <a:gdLst>
              <a:gd name="connsiteX0" fmla="*/ 6642399 w 6642399"/>
              <a:gd name="connsiteY0" fmla="*/ 0 h 6898141"/>
              <a:gd name="connsiteX1" fmla="*/ 6642399 w 6642399"/>
              <a:gd name="connsiteY1" fmla="*/ 3038834 h 6898141"/>
              <a:gd name="connsiteX2" fmla="*/ 6384597 w 6642399"/>
              <a:gd name="connsiteY2" fmla="*/ 3296636 h 6898141"/>
              <a:gd name="connsiteX3" fmla="*/ 6216049 w 6642399"/>
              <a:gd name="connsiteY3" fmla="*/ 3448980 h 6898141"/>
              <a:gd name="connsiteX4" fmla="*/ 6175981 w 6642399"/>
              <a:gd name="connsiteY4" fmla="*/ 3503481 h 6898141"/>
              <a:gd name="connsiteX5" fmla="*/ 6040273 w 6642399"/>
              <a:gd name="connsiteY5" fmla="*/ 3653622 h 6898141"/>
              <a:gd name="connsiteX6" fmla="*/ 3374773 w 6642399"/>
              <a:gd name="connsiteY6" fmla="*/ 6319122 h 6898141"/>
              <a:gd name="connsiteX7" fmla="*/ 729160 w 6642399"/>
              <a:gd name="connsiteY7" fmla="*/ 6454829 h 6898141"/>
              <a:gd name="connsiteX8" fmla="*/ 579018 w 6642399"/>
              <a:gd name="connsiteY8" fmla="*/ 6319122 h 6898141"/>
              <a:gd name="connsiteX9" fmla="*/ 443311 w 6642399"/>
              <a:gd name="connsiteY9" fmla="*/ 6168980 h 6898141"/>
              <a:gd name="connsiteX10" fmla="*/ 579019 w 6642399"/>
              <a:gd name="connsiteY10" fmla="*/ 3523368 h 6898141"/>
              <a:gd name="connsiteX11" fmla="*/ 1958073 w 6642399"/>
              <a:gd name="connsiteY11" fmla="*/ 2144314 h 6898141"/>
              <a:gd name="connsiteX12" fmla="*/ 1648575 w 6642399"/>
              <a:gd name="connsiteY12" fmla="*/ 1834816 h 6898141"/>
              <a:gd name="connsiteX13" fmla="*/ 970466 w 6642399"/>
              <a:gd name="connsiteY13" fmla="*/ 197715 h 6898141"/>
              <a:gd name="connsiteX14" fmla="*/ 979906 w 6642399"/>
              <a:gd name="connsiteY14" fmla="*/ 1 h 689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642399" h="6898141">
                <a:moveTo>
                  <a:pt x="6642399" y="0"/>
                </a:moveTo>
                <a:lnTo>
                  <a:pt x="6642399" y="3038834"/>
                </a:lnTo>
                <a:lnTo>
                  <a:pt x="6384597" y="3296636"/>
                </a:lnTo>
                <a:lnTo>
                  <a:pt x="6216049" y="3448980"/>
                </a:lnTo>
                <a:lnTo>
                  <a:pt x="6175981" y="3503481"/>
                </a:lnTo>
                <a:cubicBezTo>
                  <a:pt x="6133761" y="3555246"/>
                  <a:pt x="6088525" y="3605372"/>
                  <a:pt x="6040273" y="3653622"/>
                </a:cubicBezTo>
                <a:lnTo>
                  <a:pt x="3374773" y="6319122"/>
                </a:lnTo>
                <a:cubicBezTo>
                  <a:pt x="2650998" y="7042896"/>
                  <a:pt x="1505633" y="7088133"/>
                  <a:pt x="729160" y="6454829"/>
                </a:cubicBezTo>
                <a:lnTo>
                  <a:pt x="579018" y="6319122"/>
                </a:lnTo>
                <a:lnTo>
                  <a:pt x="443311" y="6168980"/>
                </a:lnTo>
                <a:cubicBezTo>
                  <a:pt x="-189991" y="5392507"/>
                  <a:pt x="-144756" y="4247143"/>
                  <a:pt x="579019" y="3523368"/>
                </a:cubicBezTo>
                <a:lnTo>
                  <a:pt x="1958073" y="2144314"/>
                </a:lnTo>
                <a:lnTo>
                  <a:pt x="1648575" y="1834816"/>
                </a:lnTo>
                <a:cubicBezTo>
                  <a:pt x="1196502" y="1382743"/>
                  <a:pt x="970466" y="790229"/>
                  <a:pt x="970466" y="197715"/>
                </a:cubicBezTo>
                <a:lnTo>
                  <a:pt x="979906" y="1"/>
                </a:lnTo>
                <a:close/>
              </a:path>
            </a:pathLst>
          </a:custGeom>
          <a:solidFill>
            <a:srgbClr val="4B7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57200" y="411479"/>
            <a:ext cx="11277600" cy="6103257"/>
          </a:xfrm>
          <a:prstGeom prst="roundRect">
            <a:avLst>
              <a:gd name="adj" fmla="val 2480"/>
            </a:avLst>
          </a:prstGeom>
          <a:solidFill>
            <a:srgbClr val="F5F6F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8" name="양쪽 모서리가 둥근 사각형 7"/>
          <p:cNvSpPr/>
          <p:nvPr/>
        </p:nvSpPr>
        <p:spPr>
          <a:xfrm>
            <a:off x="457200" y="212274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000" b="1" i="1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개요</a:t>
            </a:r>
            <a:endParaRPr lang="ko-KR" altLang="en-US" sz="2000" b="1" kern="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graphicFrame>
        <p:nvGraphicFramePr>
          <p:cNvPr id="42" name="표 41">
            <a:extLst>
              <a:ext uri="{FF2B5EF4-FFF2-40B4-BE49-F238E27FC236}">
                <a16:creationId xmlns:a16="http://schemas.microsoft.com/office/drawing/2014/main" id="{BCE363A3-6034-49DA-9714-EC2EE68F73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9127652"/>
              </p:ext>
            </p:extLst>
          </p:nvPr>
        </p:nvGraphicFramePr>
        <p:xfrm>
          <a:off x="1335741" y="1176773"/>
          <a:ext cx="9346744" cy="481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62976">
                  <a:extLst>
                    <a:ext uri="{9D8B030D-6E8A-4147-A177-3AD203B41FA5}">
                      <a16:colId xmlns:a16="http://schemas.microsoft.com/office/drawing/2014/main" val="634452158"/>
                    </a:ext>
                  </a:extLst>
                </a:gridCol>
                <a:gridCol w="2548287">
                  <a:extLst>
                    <a:ext uri="{9D8B030D-6E8A-4147-A177-3AD203B41FA5}">
                      <a16:colId xmlns:a16="http://schemas.microsoft.com/office/drawing/2014/main" val="469572925"/>
                    </a:ext>
                  </a:extLst>
                </a:gridCol>
                <a:gridCol w="2460750">
                  <a:extLst>
                    <a:ext uri="{9D8B030D-6E8A-4147-A177-3AD203B41FA5}">
                      <a16:colId xmlns:a16="http://schemas.microsoft.com/office/drawing/2014/main" val="3325152607"/>
                    </a:ext>
                  </a:extLst>
                </a:gridCol>
                <a:gridCol w="2674731">
                  <a:extLst>
                    <a:ext uri="{9D8B030D-6E8A-4147-A177-3AD203B41FA5}">
                      <a16:colId xmlns:a16="http://schemas.microsoft.com/office/drawing/2014/main" val="1188307785"/>
                    </a:ext>
                  </a:extLst>
                </a:gridCol>
              </a:tblGrid>
              <a:tr h="32006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700" dirty="0"/>
                    </a:p>
                    <a:p>
                      <a:pPr algn="ctr" latinLnBrk="1"/>
                      <a:r>
                        <a:rPr lang="ko-KR" altLang="en-US" dirty="0"/>
                        <a:t>시스템 </a:t>
                      </a:r>
                      <a:r>
                        <a:rPr lang="en-US" altLang="ko-KR" dirty="0"/>
                        <a:t>A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시스템 </a:t>
                      </a:r>
                      <a:r>
                        <a:rPr lang="en-US" altLang="ko-KR" dirty="0"/>
                        <a:t>B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700" dirty="0"/>
                    </a:p>
                    <a:p>
                      <a:pPr algn="ctr" latinLnBrk="1"/>
                      <a:r>
                        <a:rPr lang="ko-KR" altLang="en-US" dirty="0"/>
                        <a:t>시스템 </a:t>
                      </a:r>
                      <a:r>
                        <a:rPr lang="en-US" altLang="ko-KR" dirty="0"/>
                        <a:t>C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1953425"/>
                  </a:ext>
                </a:extLst>
              </a:tr>
              <a:tr h="433629">
                <a:tc>
                  <a:txBody>
                    <a:bodyPr/>
                    <a:lstStyle/>
                    <a:p>
                      <a:pPr algn="l" latinLnBrk="1"/>
                      <a:endParaRPr lang="en-US" altLang="ko-KR" sz="1100" b="1" dirty="0">
                        <a:solidFill>
                          <a:schemeClr val="bg1"/>
                        </a:solidFill>
                      </a:endParaRPr>
                    </a:p>
                    <a:p>
                      <a:pPr algn="l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 문제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기상 관측소에서 기록된 온도 데이터를 이용한 온도 예측</a:t>
                      </a:r>
                      <a:endParaRPr lang="en-US" altLang="ko-K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2386952"/>
                  </a:ext>
                </a:extLst>
              </a:tr>
              <a:tr h="240934">
                <a:tc>
                  <a:txBody>
                    <a:bodyPr/>
                    <a:lstStyle/>
                    <a:p>
                      <a:pPr algn="l" latinLnBrk="1"/>
                      <a:endParaRPr lang="en-US" altLang="ko-KR" sz="1400" b="1" dirty="0">
                        <a:solidFill>
                          <a:schemeClr val="bg1"/>
                        </a:solidFill>
                      </a:endParaRPr>
                    </a:p>
                    <a:p>
                      <a:pPr algn="l" latinLnBrk="1"/>
                      <a:r>
                        <a:rPr lang="ko-KR" altLang="en-US" sz="1600" b="1" dirty="0">
                          <a:solidFill>
                            <a:schemeClr val="bg1"/>
                          </a:solidFill>
                        </a:rPr>
                        <a:t> 데이터 클리닝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 dirty="0"/>
                    </a:p>
                    <a:p>
                      <a:pPr algn="ctr" latinLnBrk="1"/>
                      <a:r>
                        <a:rPr lang="en-US" altLang="ko-KR" sz="2000" dirty="0"/>
                        <a:t>X</a:t>
                      </a:r>
                      <a:endParaRPr lang="ko-KR" altLang="en-US" sz="2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 dirty="0"/>
                    </a:p>
                    <a:p>
                      <a:pPr algn="ctr" latinLnBrk="1"/>
                      <a:r>
                        <a:rPr lang="en-US" altLang="ko-KR" sz="2000" dirty="0"/>
                        <a:t>X</a:t>
                      </a:r>
                      <a:endParaRPr lang="ko-KR" altLang="en-US" sz="2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 dirty="0"/>
                    </a:p>
                    <a:p>
                      <a:pPr algn="ctr" latinLnBrk="1"/>
                      <a:r>
                        <a:rPr lang="ko-KR" altLang="en-US" sz="2000" dirty="0"/>
                        <a:t>쓰레기 값 제거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0264220"/>
                  </a:ext>
                </a:extLst>
              </a:tr>
              <a:tr h="474928">
                <a:tc>
                  <a:txBody>
                    <a:bodyPr/>
                    <a:lstStyle/>
                    <a:p>
                      <a:pPr algn="l" latinLnBrk="1"/>
                      <a:endParaRPr lang="en-US" altLang="ko-KR" sz="2000" b="1" dirty="0">
                        <a:solidFill>
                          <a:schemeClr val="bg1"/>
                        </a:solidFill>
                      </a:endParaRPr>
                    </a:p>
                    <a:p>
                      <a:pPr algn="l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 특징 추출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400" dirty="0"/>
                    </a:p>
                    <a:p>
                      <a:pPr algn="ctr" latinLnBrk="1"/>
                      <a:r>
                        <a:rPr lang="ko-KR" altLang="en-US" dirty="0"/>
                        <a:t>상관 계수가 높은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en-US" altLang="ko-KR" dirty="0"/>
                        <a:t>5</a:t>
                      </a:r>
                      <a:r>
                        <a:rPr lang="ko-KR" altLang="en-US" dirty="0"/>
                        <a:t>개 특징 추출</a:t>
                      </a:r>
                      <a:endParaRPr lang="en-US" altLang="ko-KR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400" dirty="0"/>
                    </a:p>
                    <a:p>
                      <a:pPr algn="ctr" latinLnBrk="1"/>
                      <a:r>
                        <a:rPr lang="ko-KR" altLang="en-US" dirty="0"/>
                        <a:t>상관계수가 높지 않은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en-US" altLang="ko-KR" dirty="0"/>
                        <a:t>5</a:t>
                      </a:r>
                      <a:r>
                        <a:rPr lang="ko-KR" altLang="en-US" dirty="0"/>
                        <a:t>개 특징 추출</a:t>
                      </a:r>
                      <a:endParaRPr lang="en-US" altLang="ko-KR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400" dirty="0"/>
                    </a:p>
                    <a:p>
                      <a:pPr algn="ctr" latinLnBrk="1"/>
                      <a:endParaRPr lang="en-US" altLang="ko-KR" sz="400" dirty="0"/>
                    </a:p>
                    <a:p>
                      <a:pPr algn="ctr" latinLnBrk="1"/>
                      <a:r>
                        <a:rPr lang="en-US" altLang="ko-KR" sz="2000" dirty="0"/>
                        <a:t>X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1963210"/>
                  </a:ext>
                </a:extLst>
              </a:tr>
              <a:tr h="2292041">
                <a:tc>
                  <a:txBody>
                    <a:bodyPr/>
                    <a:lstStyle/>
                    <a:p>
                      <a:pPr algn="l" latinLnBrk="1"/>
                      <a:endParaRPr lang="en-US" altLang="ko-KR" sz="2000" b="1" dirty="0">
                        <a:solidFill>
                          <a:schemeClr val="bg1"/>
                        </a:solidFill>
                      </a:endParaRPr>
                    </a:p>
                    <a:p>
                      <a:pPr algn="l" latinLnBrk="1"/>
                      <a:endParaRPr lang="en-US" altLang="ko-KR" sz="1400" b="1" dirty="0">
                        <a:solidFill>
                          <a:schemeClr val="bg1"/>
                        </a:solidFill>
                      </a:endParaRPr>
                    </a:p>
                    <a:p>
                      <a:pPr algn="l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 </a:t>
                      </a:r>
                      <a:endParaRPr lang="en-US" altLang="ko-KR" sz="2000" b="1" dirty="0">
                        <a:solidFill>
                          <a:schemeClr val="bg1"/>
                        </a:solidFill>
                      </a:endParaRPr>
                    </a:p>
                    <a:p>
                      <a:pPr algn="l" latinLnBrk="1"/>
                      <a:endParaRPr lang="en-US" altLang="ko-KR" sz="2000" b="1" dirty="0">
                        <a:solidFill>
                          <a:schemeClr val="bg1"/>
                        </a:solidFill>
                      </a:endParaRPr>
                    </a:p>
                    <a:p>
                      <a:pPr algn="l" latinLnBrk="1"/>
                      <a:endParaRPr lang="en-US" altLang="ko-KR" sz="600" b="1" dirty="0">
                        <a:solidFill>
                          <a:schemeClr val="bg1"/>
                        </a:solidFill>
                      </a:endParaRPr>
                    </a:p>
                    <a:p>
                      <a:pPr algn="l" latinLnBrk="1"/>
                      <a:r>
                        <a:rPr lang="ko-KR" altLang="en-US" sz="1600" b="1" dirty="0">
                          <a:solidFill>
                            <a:schemeClr val="bg1"/>
                          </a:solidFill>
                        </a:rPr>
                        <a:t> 학습 및 평가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 err="1"/>
                        <a:t>LinearRegression</a:t>
                      </a:r>
                      <a:endParaRPr lang="en-US" altLang="ko-KR" sz="1600" b="1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/>
                        <a:t>RMSE(</a:t>
                      </a:r>
                      <a:r>
                        <a:rPr lang="ko-KR" altLang="en-US" sz="1600" dirty="0"/>
                        <a:t>학습</a:t>
                      </a:r>
                      <a:r>
                        <a:rPr lang="en-US" altLang="ko-KR" sz="1600" dirty="0"/>
                        <a:t>) : 0.06287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/>
                        <a:t>RMSE(</a:t>
                      </a:r>
                      <a:r>
                        <a:rPr lang="ko-KR" altLang="en-US" sz="1600" dirty="0"/>
                        <a:t>시험</a:t>
                      </a:r>
                      <a:r>
                        <a:rPr lang="en-US" altLang="ko-KR" sz="1600" dirty="0"/>
                        <a:t>) : 0.06303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 err="1"/>
                        <a:t>DecisionTreeRegressor</a:t>
                      </a:r>
                      <a:endParaRPr lang="en-US" altLang="ko-KR" sz="1600" b="1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/>
                        <a:t>RMSE(</a:t>
                      </a:r>
                      <a:r>
                        <a:rPr lang="ko-KR" altLang="en-US" sz="1600" dirty="0"/>
                        <a:t>학습</a:t>
                      </a:r>
                      <a:r>
                        <a:rPr lang="en-US" altLang="ko-KR" sz="1600" dirty="0"/>
                        <a:t>) : 0.00686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/>
                        <a:t>RMSE(</a:t>
                      </a:r>
                      <a:r>
                        <a:rPr lang="ko-KR" altLang="en-US" sz="1600" dirty="0"/>
                        <a:t>시험</a:t>
                      </a:r>
                      <a:r>
                        <a:rPr lang="en-US" altLang="ko-KR" sz="1600" dirty="0"/>
                        <a:t>) : 0.00689</a:t>
                      </a:r>
                    </a:p>
                    <a:p>
                      <a:pPr latinLnBrk="1"/>
                      <a:r>
                        <a:rPr lang="en-US" altLang="ko-KR" sz="1600" b="1" dirty="0" err="1"/>
                        <a:t>RandomForestRegressor</a:t>
                      </a:r>
                      <a:endParaRPr lang="en-US" altLang="ko-KR" sz="1600" b="1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/>
                        <a:t>RMSE(</a:t>
                      </a:r>
                      <a:r>
                        <a:rPr lang="ko-KR" altLang="en-US" sz="1600" dirty="0"/>
                        <a:t>학습</a:t>
                      </a:r>
                      <a:r>
                        <a:rPr lang="en-US" altLang="ko-KR" sz="1600" dirty="0"/>
                        <a:t>) : 0.00567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/>
                        <a:t>RMSE(</a:t>
                      </a:r>
                      <a:r>
                        <a:rPr lang="ko-KR" altLang="en-US" sz="1600" dirty="0"/>
                        <a:t>시험</a:t>
                      </a:r>
                      <a:r>
                        <a:rPr lang="en-US" altLang="ko-KR" sz="1600" dirty="0"/>
                        <a:t>) : 0.00551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 err="1"/>
                        <a:t>LinearRegression</a:t>
                      </a:r>
                      <a:endParaRPr lang="en-US" altLang="ko-KR" sz="1600" b="1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/>
                        <a:t>RMSE(</a:t>
                      </a:r>
                      <a:r>
                        <a:rPr lang="ko-KR" altLang="en-US" sz="1600" dirty="0"/>
                        <a:t>학습</a:t>
                      </a:r>
                      <a:r>
                        <a:rPr lang="en-US" altLang="ko-KR" sz="1600" dirty="0"/>
                        <a:t>) : 1.33248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/>
                        <a:t>RMSE(</a:t>
                      </a:r>
                      <a:r>
                        <a:rPr lang="ko-KR" altLang="en-US" sz="1600" dirty="0"/>
                        <a:t>시험</a:t>
                      </a:r>
                      <a:r>
                        <a:rPr lang="en-US" altLang="ko-KR" sz="1600" dirty="0"/>
                        <a:t>) : 1.32617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 err="1"/>
                        <a:t>DecisionTreeRegressor</a:t>
                      </a:r>
                      <a:endParaRPr lang="en-US" altLang="ko-KR" sz="1600" b="1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/>
                        <a:t>RMSE(</a:t>
                      </a:r>
                      <a:r>
                        <a:rPr lang="ko-KR" altLang="en-US" sz="1600" dirty="0"/>
                        <a:t>학습</a:t>
                      </a:r>
                      <a:r>
                        <a:rPr lang="en-US" altLang="ko-KR" sz="1600" dirty="0"/>
                        <a:t>) : 0.04038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/>
                        <a:t>RMSE(</a:t>
                      </a:r>
                      <a:r>
                        <a:rPr lang="ko-KR" altLang="en-US" sz="1600" dirty="0"/>
                        <a:t>시험</a:t>
                      </a:r>
                      <a:r>
                        <a:rPr lang="en-US" altLang="ko-KR" sz="1600" dirty="0"/>
                        <a:t>) : 0.03893</a:t>
                      </a:r>
                    </a:p>
                    <a:p>
                      <a:pPr latinLnBrk="1"/>
                      <a:r>
                        <a:rPr lang="en-US" altLang="ko-KR" sz="1400" b="1" dirty="0" err="1"/>
                        <a:t>RandomForestRegressor</a:t>
                      </a:r>
                      <a:endParaRPr lang="en-US" altLang="ko-KR" sz="1400" b="1" dirty="0"/>
                    </a:p>
                    <a:p>
                      <a:pPr latinLnBrk="1"/>
                      <a:r>
                        <a:rPr lang="en-US" altLang="ko-KR" sz="1600" dirty="0"/>
                        <a:t>RMSE(</a:t>
                      </a:r>
                      <a:r>
                        <a:rPr lang="ko-KR" altLang="en-US" sz="1600" dirty="0"/>
                        <a:t>학습</a:t>
                      </a:r>
                      <a:r>
                        <a:rPr lang="en-US" altLang="ko-KR" sz="1600" dirty="0"/>
                        <a:t>) : 0.02371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/>
                        <a:t>RMSE(</a:t>
                      </a:r>
                      <a:r>
                        <a:rPr lang="ko-KR" altLang="en-US" sz="1600" dirty="0"/>
                        <a:t>시험</a:t>
                      </a:r>
                      <a:r>
                        <a:rPr lang="en-US" altLang="ko-KR" sz="1600" dirty="0"/>
                        <a:t>) : 0.02219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 err="1"/>
                        <a:t>LinearRegression</a:t>
                      </a:r>
                      <a:endParaRPr lang="en-US" altLang="ko-KR" sz="1600" b="1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/>
                        <a:t>RMSE(</a:t>
                      </a:r>
                      <a:r>
                        <a:rPr lang="ko-KR" altLang="en-US" sz="1600" dirty="0"/>
                        <a:t>학습</a:t>
                      </a:r>
                      <a:r>
                        <a:rPr lang="en-US" altLang="ko-KR" sz="1600" dirty="0"/>
                        <a:t>) : 0.00932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/>
                        <a:t>RMSE(</a:t>
                      </a:r>
                      <a:r>
                        <a:rPr lang="ko-KR" altLang="en-US" sz="1600" dirty="0"/>
                        <a:t>시험</a:t>
                      </a:r>
                      <a:r>
                        <a:rPr lang="en-US" altLang="ko-KR" sz="1600" dirty="0"/>
                        <a:t>) : 0.00934</a:t>
                      </a:r>
                      <a:endParaRPr lang="ko-KR" altLang="en-US" sz="16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 err="1"/>
                        <a:t>DecisionTreeRegressor</a:t>
                      </a:r>
                      <a:endParaRPr lang="en-US" altLang="ko-KR" sz="1600" b="1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/>
                        <a:t>RMSE(</a:t>
                      </a:r>
                      <a:r>
                        <a:rPr lang="ko-KR" altLang="en-US" sz="1600" dirty="0"/>
                        <a:t>학습</a:t>
                      </a:r>
                      <a:r>
                        <a:rPr lang="en-US" altLang="ko-KR" sz="1600" dirty="0"/>
                        <a:t>) : 0.00704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/>
                        <a:t>RMSE(</a:t>
                      </a:r>
                      <a:r>
                        <a:rPr lang="ko-KR" altLang="en-US" sz="1600" dirty="0"/>
                        <a:t>시험</a:t>
                      </a:r>
                      <a:r>
                        <a:rPr lang="en-US" altLang="ko-KR" sz="1600" dirty="0"/>
                        <a:t>) : 0.00725</a:t>
                      </a:r>
                      <a:endParaRPr lang="ko-KR" altLang="en-US" sz="1600" dirty="0"/>
                    </a:p>
                    <a:p>
                      <a:pPr latinLnBrk="1"/>
                      <a:r>
                        <a:rPr lang="en-US" altLang="ko-KR" sz="1600" b="1" dirty="0" err="1"/>
                        <a:t>RandomForestRegressor</a:t>
                      </a:r>
                      <a:endParaRPr lang="en-US" altLang="ko-KR" sz="1600" b="1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/>
                        <a:t>RMSE(</a:t>
                      </a:r>
                      <a:r>
                        <a:rPr lang="ko-KR" altLang="en-US" sz="1600" dirty="0"/>
                        <a:t>학습</a:t>
                      </a:r>
                      <a:r>
                        <a:rPr lang="en-US" altLang="ko-KR" sz="1600" dirty="0"/>
                        <a:t>) : 0.00575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/>
                        <a:t>RMSE(</a:t>
                      </a:r>
                      <a:r>
                        <a:rPr lang="ko-KR" altLang="en-US" sz="1600" dirty="0"/>
                        <a:t>시험</a:t>
                      </a:r>
                      <a:r>
                        <a:rPr lang="en-US" altLang="ko-KR" sz="1600" dirty="0"/>
                        <a:t>) : 0.00550</a:t>
                      </a:r>
                      <a:endParaRPr lang="ko-KR" altLang="en-US" sz="1600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6774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62252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자유형 39"/>
          <p:cNvSpPr/>
          <p:nvPr/>
        </p:nvSpPr>
        <p:spPr>
          <a:xfrm>
            <a:off x="5549601" y="-2"/>
            <a:ext cx="6642399" cy="6898141"/>
          </a:xfrm>
          <a:custGeom>
            <a:avLst/>
            <a:gdLst>
              <a:gd name="connsiteX0" fmla="*/ 6642399 w 6642399"/>
              <a:gd name="connsiteY0" fmla="*/ 0 h 6898141"/>
              <a:gd name="connsiteX1" fmla="*/ 6642399 w 6642399"/>
              <a:gd name="connsiteY1" fmla="*/ 3038834 h 6898141"/>
              <a:gd name="connsiteX2" fmla="*/ 6384597 w 6642399"/>
              <a:gd name="connsiteY2" fmla="*/ 3296636 h 6898141"/>
              <a:gd name="connsiteX3" fmla="*/ 6216049 w 6642399"/>
              <a:gd name="connsiteY3" fmla="*/ 3448980 h 6898141"/>
              <a:gd name="connsiteX4" fmla="*/ 6175981 w 6642399"/>
              <a:gd name="connsiteY4" fmla="*/ 3503481 h 6898141"/>
              <a:gd name="connsiteX5" fmla="*/ 6040273 w 6642399"/>
              <a:gd name="connsiteY5" fmla="*/ 3653622 h 6898141"/>
              <a:gd name="connsiteX6" fmla="*/ 3374773 w 6642399"/>
              <a:gd name="connsiteY6" fmla="*/ 6319122 h 6898141"/>
              <a:gd name="connsiteX7" fmla="*/ 729160 w 6642399"/>
              <a:gd name="connsiteY7" fmla="*/ 6454829 h 6898141"/>
              <a:gd name="connsiteX8" fmla="*/ 579018 w 6642399"/>
              <a:gd name="connsiteY8" fmla="*/ 6319122 h 6898141"/>
              <a:gd name="connsiteX9" fmla="*/ 443311 w 6642399"/>
              <a:gd name="connsiteY9" fmla="*/ 6168980 h 6898141"/>
              <a:gd name="connsiteX10" fmla="*/ 579019 w 6642399"/>
              <a:gd name="connsiteY10" fmla="*/ 3523368 h 6898141"/>
              <a:gd name="connsiteX11" fmla="*/ 1958073 w 6642399"/>
              <a:gd name="connsiteY11" fmla="*/ 2144314 h 6898141"/>
              <a:gd name="connsiteX12" fmla="*/ 1648575 w 6642399"/>
              <a:gd name="connsiteY12" fmla="*/ 1834816 h 6898141"/>
              <a:gd name="connsiteX13" fmla="*/ 970466 w 6642399"/>
              <a:gd name="connsiteY13" fmla="*/ 197715 h 6898141"/>
              <a:gd name="connsiteX14" fmla="*/ 979906 w 6642399"/>
              <a:gd name="connsiteY14" fmla="*/ 1 h 689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642399" h="6898141">
                <a:moveTo>
                  <a:pt x="6642399" y="0"/>
                </a:moveTo>
                <a:lnTo>
                  <a:pt x="6642399" y="3038834"/>
                </a:lnTo>
                <a:lnTo>
                  <a:pt x="6384597" y="3296636"/>
                </a:lnTo>
                <a:lnTo>
                  <a:pt x="6216049" y="3448980"/>
                </a:lnTo>
                <a:lnTo>
                  <a:pt x="6175981" y="3503481"/>
                </a:lnTo>
                <a:cubicBezTo>
                  <a:pt x="6133761" y="3555246"/>
                  <a:pt x="6088525" y="3605372"/>
                  <a:pt x="6040273" y="3653622"/>
                </a:cubicBezTo>
                <a:lnTo>
                  <a:pt x="3374773" y="6319122"/>
                </a:lnTo>
                <a:cubicBezTo>
                  <a:pt x="2650998" y="7042896"/>
                  <a:pt x="1505633" y="7088133"/>
                  <a:pt x="729160" y="6454829"/>
                </a:cubicBezTo>
                <a:lnTo>
                  <a:pt x="579018" y="6319122"/>
                </a:lnTo>
                <a:lnTo>
                  <a:pt x="443311" y="6168980"/>
                </a:lnTo>
                <a:cubicBezTo>
                  <a:pt x="-189991" y="5392507"/>
                  <a:pt x="-144756" y="4247143"/>
                  <a:pt x="579019" y="3523368"/>
                </a:cubicBezTo>
                <a:lnTo>
                  <a:pt x="1958073" y="2144314"/>
                </a:lnTo>
                <a:lnTo>
                  <a:pt x="1648575" y="1834816"/>
                </a:lnTo>
                <a:cubicBezTo>
                  <a:pt x="1196502" y="1382743"/>
                  <a:pt x="970466" y="790229"/>
                  <a:pt x="970466" y="197715"/>
                </a:cubicBezTo>
                <a:lnTo>
                  <a:pt x="979906" y="1"/>
                </a:lnTo>
                <a:close/>
              </a:path>
            </a:pathLst>
          </a:custGeom>
          <a:solidFill>
            <a:srgbClr val="4B7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57200" y="411479"/>
            <a:ext cx="11277600" cy="6103257"/>
          </a:xfrm>
          <a:prstGeom prst="roundRect">
            <a:avLst>
              <a:gd name="adj" fmla="val 2480"/>
            </a:avLst>
          </a:prstGeom>
          <a:solidFill>
            <a:srgbClr val="F5F6F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8" name="양쪽 모서리가 둥근 사각형 7"/>
          <p:cNvSpPr/>
          <p:nvPr/>
        </p:nvSpPr>
        <p:spPr>
          <a:xfrm>
            <a:off x="457200" y="212274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000" b="1" i="1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평가</a:t>
            </a:r>
            <a:endParaRPr lang="ko-KR" altLang="en-US" sz="2000" b="1" kern="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8C297EC6-414E-47AA-91ED-B28B844C5E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4832333"/>
              </p:ext>
            </p:extLst>
          </p:nvPr>
        </p:nvGraphicFramePr>
        <p:xfrm>
          <a:off x="682457" y="1217447"/>
          <a:ext cx="10827085" cy="45384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20404">
                  <a:extLst>
                    <a:ext uri="{9D8B030D-6E8A-4147-A177-3AD203B41FA5}">
                      <a16:colId xmlns:a16="http://schemas.microsoft.com/office/drawing/2014/main" val="2035646265"/>
                    </a:ext>
                  </a:extLst>
                </a:gridCol>
                <a:gridCol w="2866330">
                  <a:extLst>
                    <a:ext uri="{9D8B030D-6E8A-4147-A177-3AD203B41FA5}">
                      <a16:colId xmlns:a16="http://schemas.microsoft.com/office/drawing/2014/main" val="2793960993"/>
                    </a:ext>
                  </a:extLst>
                </a:gridCol>
                <a:gridCol w="2939825">
                  <a:extLst>
                    <a:ext uri="{9D8B030D-6E8A-4147-A177-3AD203B41FA5}">
                      <a16:colId xmlns:a16="http://schemas.microsoft.com/office/drawing/2014/main" val="2365671569"/>
                    </a:ext>
                  </a:extLst>
                </a:gridCol>
                <a:gridCol w="2900526">
                  <a:extLst>
                    <a:ext uri="{9D8B030D-6E8A-4147-A177-3AD203B41FA5}">
                      <a16:colId xmlns:a16="http://schemas.microsoft.com/office/drawing/2014/main" val="89835836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/>
                        <a:t>LinearRegression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/>
                        <a:t>DecisionTreeRegressor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/>
                        <a:t>RandomForestRegressor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4730116"/>
                  </a:ext>
                </a:extLst>
              </a:tr>
              <a:tr h="137109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시스템</a:t>
                      </a:r>
                      <a:r>
                        <a:rPr lang="en-US" altLang="ko-KR" sz="1600" b="1" dirty="0"/>
                        <a:t> A</a:t>
                      </a:r>
                      <a:endParaRPr lang="en-US" altLang="ko-KR" sz="1600" b="1" dirty="0">
                        <a:solidFill>
                          <a:srgbClr val="FF0000"/>
                        </a:solidFill>
                      </a:endParaRPr>
                    </a:p>
                    <a:p>
                      <a:pPr latinLnBrk="1"/>
                      <a:r>
                        <a:rPr lang="en-US" altLang="ko-KR" sz="1600" dirty="0"/>
                        <a:t>(</a:t>
                      </a:r>
                      <a:r>
                        <a:rPr lang="ko-KR" altLang="en-US" sz="1600" dirty="0"/>
                        <a:t>데이터 클리닝</a:t>
                      </a:r>
                      <a:r>
                        <a:rPr lang="en-US" altLang="ko-KR" sz="1600" dirty="0"/>
                        <a:t>X)</a:t>
                      </a:r>
                    </a:p>
                    <a:p>
                      <a:pPr latinLnBrk="1"/>
                      <a:r>
                        <a:rPr lang="en-US" altLang="ko-KR" sz="1600" dirty="0"/>
                        <a:t>(</a:t>
                      </a:r>
                      <a:r>
                        <a:rPr lang="ko-KR" altLang="en-US" sz="1600" dirty="0"/>
                        <a:t>상관계수 높은 특징 </a:t>
                      </a:r>
                      <a:r>
                        <a:rPr lang="en-US" altLang="ko-KR" sz="1600" dirty="0"/>
                        <a:t>5</a:t>
                      </a:r>
                      <a:r>
                        <a:rPr lang="ko-KR" altLang="en-US" sz="1600" dirty="0"/>
                        <a:t>개 추출</a:t>
                      </a:r>
                      <a:r>
                        <a:rPr lang="en-US" altLang="ko-KR" sz="1600" dirty="0"/>
                        <a:t>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2000" b="1" dirty="0"/>
                    </a:p>
                    <a:p>
                      <a:pPr algn="ctr" latinLnBrk="1"/>
                      <a:r>
                        <a:rPr lang="ko-KR" altLang="en-US" sz="2000" b="1" dirty="0"/>
                        <a:t>학습 </a:t>
                      </a:r>
                      <a:r>
                        <a:rPr lang="en-US" altLang="ko-KR" sz="2000" b="1" dirty="0"/>
                        <a:t>: 0.06287</a:t>
                      </a:r>
                    </a:p>
                    <a:p>
                      <a:pPr algn="ctr" latinLnBrk="1"/>
                      <a:r>
                        <a:rPr lang="ko-KR" altLang="en-US" sz="2000" b="1" dirty="0"/>
                        <a:t>시험</a:t>
                      </a:r>
                      <a:r>
                        <a:rPr lang="en-US" altLang="ko-KR" sz="2000" b="1" dirty="0"/>
                        <a:t> : 0.06303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2000" b="1" dirty="0"/>
                    </a:p>
                    <a:p>
                      <a:pPr algn="ctr" latinLnBrk="1"/>
                      <a:r>
                        <a:rPr lang="ko-KR" altLang="en-US" sz="2000" b="1" dirty="0"/>
                        <a:t>학습 </a:t>
                      </a:r>
                      <a:r>
                        <a:rPr lang="en-US" altLang="ko-KR" sz="2000" b="1" dirty="0"/>
                        <a:t>: 0.00686</a:t>
                      </a:r>
                    </a:p>
                    <a:p>
                      <a:pPr algn="ctr" latinLnBrk="1"/>
                      <a:r>
                        <a:rPr lang="ko-KR" altLang="en-US" sz="2000" b="1" dirty="0"/>
                        <a:t>시험 </a:t>
                      </a:r>
                      <a:r>
                        <a:rPr lang="en-US" altLang="ko-KR" sz="2000" b="1" dirty="0"/>
                        <a:t>: 0.00689</a:t>
                      </a:r>
                      <a:endParaRPr lang="ko-KR" alt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2000" b="1" dirty="0"/>
                    </a:p>
                    <a:p>
                      <a:pPr algn="ctr" latinLnBrk="1"/>
                      <a:r>
                        <a:rPr lang="ko-KR" altLang="en-US" sz="2000" b="1" dirty="0"/>
                        <a:t>학습 </a:t>
                      </a:r>
                      <a:r>
                        <a:rPr lang="en-US" altLang="ko-KR" sz="2000" b="1" dirty="0"/>
                        <a:t>: 0.00567</a:t>
                      </a:r>
                    </a:p>
                    <a:p>
                      <a:pPr algn="ctr" latinLnBrk="1"/>
                      <a:r>
                        <a:rPr lang="ko-KR" altLang="en-US" sz="2000" b="1" dirty="0"/>
                        <a:t>시험 </a:t>
                      </a:r>
                      <a:r>
                        <a:rPr lang="en-US" altLang="ko-KR" sz="2000" b="1" dirty="0"/>
                        <a:t>: 0.00551</a:t>
                      </a:r>
                      <a:endParaRPr lang="ko-KR" altLang="en-US" sz="20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6830430"/>
                  </a:ext>
                </a:extLst>
              </a:tr>
              <a:tr h="137109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시스템 </a:t>
                      </a:r>
                      <a:r>
                        <a:rPr lang="en-US" altLang="ko-KR" sz="1600" b="1" dirty="0"/>
                        <a:t>B</a:t>
                      </a:r>
                      <a:endParaRPr lang="en-US" altLang="ko-KR" sz="1600" b="1" dirty="0">
                        <a:solidFill>
                          <a:srgbClr val="FF0000"/>
                        </a:solidFill>
                      </a:endParaRPr>
                    </a:p>
                    <a:p>
                      <a:pPr latinLnBrk="1"/>
                      <a:r>
                        <a:rPr lang="en-US" altLang="ko-KR" sz="1600" dirty="0"/>
                        <a:t>(</a:t>
                      </a:r>
                      <a:r>
                        <a:rPr lang="ko-KR" altLang="en-US" sz="1600" dirty="0"/>
                        <a:t>데이터 클리닝</a:t>
                      </a:r>
                      <a:r>
                        <a:rPr lang="en-US" altLang="ko-KR" sz="1600" dirty="0"/>
                        <a:t>X)</a:t>
                      </a:r>
                    </a:p>
                    <a:p>
                      <a:pPr latinLnBrk="1"/>
                      <a:r>
                        <a:rPr lang="en-US" altLang="ko-KR" sz="1600" dirty="0"/>
                        <a:t>(</a:t>
                      </a:r>
                      <a:r>
                        <a:rPr lang="ko-KR" altLang="en-US" sz="1600" dirty="0"/>
                        <a:t>상관계수 높지않은 특징 </a:t>
                      </a:r>
                      <a:r>
                        <a:rPr lang="en-US" altLang="ko-KR" sz="1600" dirty="0"/>
                        <a:t>5</a:t>
                      </a:r>
                      <a:r>
                        <a:rPr lang="ko-KR" altLang="en-US" sz="1600" dirty="0"/>
                        <a:t>개 추출</a:t>
                      </a:r>
                      <a:r>
                        <a:rPr lang="en-US" altLang="ko-KR" sz="1600" dirty="0"/>
                        <a:t>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2000" b="1" dirty="0"/>
                    </a:p>
                    <a:p>
                      <a:pPr algn="ctr" latinLnBrk="1"/>
                      <a:r>
                        <a:rPr lang="ko-KR" altLang="en-US" sz="2000" b="1" dirty="0"/>
                        <a:t>학습 </a:t>
                      </a:r>
                      <a:r>
                        <a:rPr lang="en-US" altLang="ko-KR" sz="2000" b="1" dirty="0"/>
                        <a:t>: 1.33248</a:t>
                      </a:r>
                    </a:p>
                    <a:p>
                      <a:pPr algn="ctr" latinLnBrk="1"/>
                      <a:r>
                        <a:rPr lang="ko-KR" altLang="en-US" sz="2000" b="1" dirty="0"/>
                        <a:t>시험</a:t>
                      </a:r>
                      <a:r>
                        <a:rPr lang="en-US" altLang="ko-KR" sz="2000" b="1" dirty="0"/>
                        <a:t> : 1.32617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2000" b="1" dirty="0"/>
                    </a:p>
                    <a:p>
                      <a:pPr algn="ctr" latinLnBrk="1"/>
                      <a:r>
                        <a:rPr lang="ko-KR" altLang="en-US" sz="2000" b="1" dirty="0"/>
                        <a:t>학습 </a:t>
                      </a:r>
                      <a:r>
                        <a:rPr lang="en-US" altLang="ko-KR" sz="2000" b="1" dirty="0"/>
                        <a:t>: 0.04038</a:t>
                      </a:r>
                    </a:p>
                    <a:p>
                      <a:pPr algn="ctr" latinLnBrk="1"/>
                      <a:r>
                        <a:rPr lang="ko-KR" altLang="en-US" sz="2000" b="1" dirty="0"/>
                        <a:t>시험 </a:t>
                      </a:r>
                      <a:r>
                        <a:rPr lang="en-US" altLang="ko-KR" sz="2000" b="1" dirty="0"/>
                        <a:t>: 0.03893</a:t>
                      </a:r>
                      <a:endParaRPr lang="ko-KR" alt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2000" b="1" dirty="0"/>
                    </a:p>
                    <a:p>
                      <a:pPr algn="ctr" latinLnBrk="1"/>
                      <a:r>
                        <a:rPr lang="ko-KR" altLang="en-US" sz="2000" b="1" dirty="0"/>
                        <a:t>학습 </a:t>
                      </a:r>
                      <a:r>
                        <a:rPr lang="en-US" altLang="ko-KR" sz="2000" b="1" dirty="0"/>
                        <a:t>: 0.02371</a:t>
                      </a:r>
                    </a:p>
                    <a:p>
                      <a:pPr algn="ctr" latinLnBrk="1"/>
                      <a:r>
                        <a:rPr lang="ko-KR" altLang="en-US" sz="2000" b="1" dirty="0"/>
                        <a:t>시험 </a:t>
                      </a:r>
                      <a:r>
                        <a:rPr lang="en-US" altLang="ko-KR" sz="2000" b="1" dirty="0"/>
                        <a:t>: 0.02219</a:t>
                      </a:r>
                      <a:endParaRPr lang="ko-KR" altLang="en-US" sz="20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2899344"/>
                  </a:ext>
                </a:extLst>
              </a:tr>
              <a:tr h="14305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시스템 </a:t>
                      </a:r>
                      <a:r>
                        <a:rPr lang="en-US" altLang="ko-KR" sz="1600" b="1" dirty="0"/>
                        <a:t>C</a:t>
                      </a:r>
                      <a:endParaRPr lang="en-US" altLang="ko-KR" sz="1600" b="1" dirty="0">
                        <a:solidFill>
                          <a:srgbClr val="FF0000"/>
                        </a:solidFill>
                      </a:endParaRPr>
                    </a:p>
                    <a:p>
                      <a:pPr latinLnBrk="1"/>
                      <a:r>
                        <a:rPr lang="en-US" altLang="ko-KR" sz="1600" dirty="0"/>
                        <a:t>(</a:t>
                      </a:r>
                      <a:r>
                        <a:rPr lang="ko-KR" altLang="en-US" sz="1600" dirty="0"/>
                        <a:t>쓰레기 값 제거</a:t>
                      </a:r>
                      <a:r>
                        <a:rPr lang="en-US" altLang="ko-KR" sz="1600" dirty="0"/>
                        <a:t>)</a:t>
                      </a:r>
                    </a:p>
                    <a:p>
                      <a:pPr latinLnBrk="1"/>
                      <a:r>
                        <a:rPr lang="en-US" altLang="ko-KR" sz="1600" dirty="0"/>
                        <a:t>(</a:t>
                      </a:r>
                      <a:r>
                        <a:rPr lang="ko-KR" altLang="en-US" sz="1600" dirty="0"/>
                        <a:t>문자열 특징 제외한 모든 특징 사용</a:t>
                      </a:r>
                      <a:r>
                        <a:rPr lang="en-US" altLang="ko-KR" sz="1600" dirty="0"/>
                        <a:t>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2000" b="1" dirty="0"/>
                    </a:p>
                    <a:p>
                      <a:pPr algn="ctr" latinLnBrk="1"/>
                      <a:r>
                        <a:rPr lang="ko-KR" altLang="en-US" sz="2000" b="1" dirty="0"/>
                        <a:t>학습 </a:t>
                      </a:r>
                      <a:r>
                        <a:rPr lang="en-US" altLang="ko-KR" sz="2000" b="1" dirty="0"/>
                        <a:t>: 0.00932</a:t>
                      </a:r>
                    </a:p>
                    <a:p>
                      <a:pPr algn="ctr" latinLnBrk="1"/>
                      <a:r>
                        <a:rPr lang="ko-KR" altLang="en-US" sz="2000" b="1" dirty="0"/>
                        <a:t>시험 </a:t>
                      </a:r>
                      <a:r>
                        <a:rPr lang="en-US" altLang="ko-KR" sz="2000" b="1" dirty="0"/>
                        <a:t>: 0.00934</a:t>
                      </a:r>
                      <a:endParaRPr lang="ko-KR" alt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2000" b="1" dirty="0"/>
                    </a:p>
                    <a:p>
                      <a:pPr algn="ctr" latinLnBrk="1"/>
                      <a:r>
                        <a:rPr lang="ko-KR" altLang="en-US" sz="2000" b="1" dirty="0"/>
                        <a:t>학습 </a:t>
                      </a:r>
                      <a:r>
                        <a:rPr lang="en-US" altLang="ko-KR" sz="2000" b="1" dirty="0"/>
                        <a:t>: 0.00704</a:t>
                      </a:r>
                    </a:p>
                    <a:p>
                      <a:pPr algn="ctr" latinLnBrk="1"/>
                      <a:r>
                        <a:rPr lang="ko-KR" altLang="en-US" sz="2000" b="1" dirty="0"/>
                        <a:t>시험 </a:t>
                      </a:r>
                      <a:r>
                        <a:rPr lang="en-US" altLang="ko-KR" sz="2000" b="1" dirty="0"/>
                        <a:t>: 0.00725</a:t>
                      </a:r>
                      <a:endParaRPr lang="ko-KR" alt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2000" b="1" dirty="0"/>
                    </a:p>
                    <a:p>
                      <a:pPr algn="ctr" latinLnBrk="1"/>
                      <a:r>
                        <a:rPr lang="ko-KR" altLang="en-US" sz="2000" b="1" dirty="0"/>
                        <a:t>학습 </a:t>
                      </a:r>
                      <a:r>
                        <a:rPr lang="en-US" altLang="ko-KR" sz="2000" b="1" dirty="0"/>
                        <a:t>: 0.00575</a:t>
                      </a:r>
                    </a:p>
                    <a:p>
                      <a:pPr algn="ctr" latinLnBrk="1"/>
                      <a:r>
                        <a:rPr lang="ko-KR" altLang="en-US" sz="2000" b="1" dirty="0"/>
                        <a:t>시험 </a:t>
                      </a:r>
                      <a:r>
                        <a:rPr lang="en-US" altLang="ko-KR" sz="2000" b="1" dirty="0"/>
                        <a:t>: 0.00550</a:t>
                      </a:r>
                      <a:endParaRPr lang="ko-KR" altLang="en-US" sz="2000" b="1" dirty="0"/>
                    </a:p>
                    <a:p>
                      <a:pPr algn="ctr" latinLnBrk="1"/>
                      <a:endParaRPr lang="ko-KR" altLang="en-US" sz="20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3649581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ED6F5633-170F-4EA7-B4AA-C8759C3309FB}"/>
              </a:ext>
            </a:extLst>
          </p:cNvPr>
          <p:cNvSpPr txBox="1"/>
          <p:nvPr/>
        </p:nvSpPr>
        <p:spPr>
          <a:xfrm>
            <a:off x="725456" y="5863048"/>
            <a:ext cx="107840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데이터의 분포도가 고르고</a:t>
            </a:r>
            <a:r>
              <a:rPr lang="en-US" altLang="ko-KR" b="1" dirty="0"/>
              <a:t>, </a:t>
            </a:r>
            <a:r>
              <a:rPr lang="ko-KR" altLang="en-US" b="1" dirty="0"/>
              <a:t>데이터의 특징들의 값 차이가 크지 않아서 </a:t>
            </a:r>
            <a:endParaRPr lang="en-US" altLang="ko-KR" b="1" dirty="0"/>
          </a:p>
          <a:p>
            <a:r>
              <a:rPr lang="ko-KR" altLang="en-US" b="1" dirty="0"/>
              <a:t>오차율이 적게 나온 것으로 예상</a:t>
            </a:r>
          </a:p>
        </p:txBody>
      </p:sp>
    </p:spTree>
    <p:extLst>
      <p:ext uri="{BB962C8B-B14F-4D97-AF65-F5344CB8AC3E}">
        <p14:creationId xmlns:p14="http://schemas.microsoft.com/office/powerpoint/2010/main" val="2719852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3814824" y="3383014"/>
            <a:ext cx="4541466" cy="1911978"/>
          </a:xfrm>
          <a:prstGeom prst="rect">
            <a:avLst/>
          </a:prstGeom>
          <a:solidFill>
            <a:srgbClr val="4B7FF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lnSpc>
                <a:spcPct val="150000"/>
              </a:lnSpc>
            </a:pP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42" name="양쪽 모서리가 둥근 사각형 41"/>
          <p:cNvSpPr/>
          <p:nvPr/>
        </p:nvSpPr>
        <p:spPr>
          <a:xfrm>
            <a:off x="3814824" y="1724619"/>
            <a:ext cx="4541466" cy="1658394"/>
          </a:xfrm>
          <a:prstGeom prst="round2SameRect">
            <a:avLst>
              <a:gd name="adj1" fmla="val 13667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1257300" dist="38100" dir="16200000" sx="79000" sy="79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800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감사합니다</a:t>
            </a:r>
            <a:r>
              <a:rPr lang="en-US" altLang="ko-KR" sz="2800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.</a:t>
            </a:r>
            <a:endParaRPr lang="ko-KR" altLang="en-US" sz="2800" kern="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16338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자유형 39"/>
          <p:cNvSpPr/>
          <p:nvPr/>
        </p:nvSpPr>
        <p:spPr>
          <a:xfrm>
            <a:off x="5549601" y="-2"/>
            <a:ext cx="6642399" cy="6898141"/>
          </a:xfrm>
          <a:custGeom>
            <a:avLst/>
            <a:gdLst>
              <a:gd name="connsiteX0" fmla="*/ 6642399 w 6642399"/>
              <a:gd name="connsiteY0" fmla="*/ 0 h 6898141"/>
              <a:gd name="connsiteX1" fmla="*/ 6642399 w 6642399"/>
              <a:gd name="connsiteY1" fmla="*/ 3038834 h 6898141"/>
              <a:gd name="connsiteX2" fmla="*/ 6384597 w 6642399"/>
              <a:gd name="connsiteY2" fmla="*/ 3296636 h 6898141"/>
              <a:gd name="connsiteX3" fmla="*/ 6216049 w 6642399"/>
              <a:gd name="connsiteY3" fmla="*/ 3448980 h 6898141"/>
              <a:gd name="connsiteX4" fmla="*/ 6175981 w 6642399"/>
              <a:gd name="connsiteY4" fmla="*/ 3503481 h 6898141"/>
              <a:gd name="connsiteX5" fmla="*/ 6040273 w 6642399"/>
              <a:gd name="connsiteY5" fmla="*/ 3653622 h 6898141"/>
              <a:gd name="connsiteX6" fmla="*/ 3374773 w 6642399"/>
              <a:gd name="connsiteY6" fmla="*/ 6319122 h 6898141"/>
              <a:gd name="connsiteX7" fmla="*/ 729160 w 6642399"/>
              <a:gd name="connsiteY7" fmla="*/ 6454829 h 6898141"/>
              <a:gd name="connsiteX8" fmla="*/ 579018 w 6642399"/>
              <a:gd name="connsiteY8" fmla="*/ 6319122 h 6898141"/>
              <a:gd name="connsiteX9" fmla="*/ 443311 w 6642399"/>
              <a:gd name="connsiteY9" fmla="*/ 6168980 h 6898141"/>
              <a:gd name="connsiteX10" fmla="*/ 579019 w 6642399"/>
              <a:gd name="connsiteY10" fmla="*/ 3523368 h 6898141"/>
              <a:gd name="connsiteX11" fmla="*/ 1958073 w 6642399"/>
              <a:gd name="connsiteY11" fmla="*/ 2144314 h 6898141"/>
              <a:gd name="connsiteX12" fmla="*/ 1648575 w 6642399"/>
              <a:gd name="connsiteY12" fmla="*/ 1834816 h 6898141"/>
              <a:gd name="connsiteX13" fmla="*/ 970466 w 6642399"/>
              <a:gd name="connsiteY13" fmla="*/ 197715 h 6898141"/>
              <a:gd name="connsiteX14" fmla="*/ 979906 w 6642399"/>
              <a:gd name="connsiteY14" fmla="*/ 1 h 689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642399" h="6898141">
                <a:moveTo>
                  <a:pt x="6642399" y="0"/>
                </a:moveTo>
                <a:lnTo>
                  <a:pt x="6642399" y="3038834"/>
                </a:lnTo>
                <a:lnTo>
                  <a:pt x="6384597" y="3296636"/>
                </a:lnTo>
                <a:lnTo>
                  <a:pt x="6216049" y="3448980"/>
                </a:lnTo>
                <a:lnTo>
                  <a:pt x="6175981" y="3503481"/>
                </a:lnTo>
                <a:cubicBezTo>
                  <a:pt x="6133761" y="3555246"/>
                  <a:pt x="6088525" y="3605372"/>
                  <a:pt x="6040273" y="3653622"/>
                </a:cubicBezTo>
                <a:lnTo>
                  <a:pt x="3374773" y="6319122"/>
                </a:lnTo>
                <a:cubicBezTo>
                  <a:pt x="2650998" y="7042896"/>
                  <a:pt x="1505633" y="7088133"/>
                  <a:pt x="729160" y="6454829"/>
                </a:cubicBezTo>
                <a:lnTo>
                  <a:pt x="579018" y="6319122"/>
                </a:lnTo>
                <a:lnTo>
                  <a:pt x="443311" y="6168980"/>
                </a:lnTo>
                <a:cubicBezTo>
                  <a:pt x="-189991" y="5392507"/>
                  <a:pt x="-144756" y="4247143"/>
                  <a:pt x="579019" y="3523368"/>
                </a:cubicBezTo>
                <a:lnTo>
                  <a:pt x="1958073" y="2144314"/>
                </a:lnTo>
                <a:lnTo>
                  <a:pt x="1648575" y="1834816"/>
                </a:lnTo>
                <a:cubicBezTo>
                  <a:pt x="1196502" y="1382743"/>
                  <a:pt x="970466" y="790229"/>
                  <a:pt x="970466" y="197715"/>
                </a:cubicBezTo>
                <a:lnTo>
                  <a:pt x="979906" y="1"/>
                </a:lnTo>
                <a:close/>
              </a:path>
            </a:pathLst>
          </a:custGeom>
          <a:solidFill>
            <a:srgbClr val="4B7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57200" y="420444"/>
            <a:ext cx="11277600" cy="6103257"/>
          </a:xfrm>
          <a:prstGeom prst="roundRect">
            <a:avLst>
              <a:gd name="adj" fmla="val 2480"/>
            </a:avLst>
          </a:prstGeom>
          <a:solidFill>
            <a:srgbClr val="F5F6F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err="1">
                <a:solidFill>
                  <a:schemeClr val="tx1"/>
                </a:solidFill>
              </a:rPr>
              <a:t>ㅇ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8" name="양쪽 모서리가 둥근 사각형 7"/>
          <p:cNvSpPr/>
          <p:nvPr/>
        </p:nvSpPr>
        <p:spPr>
          <a:xfrm>
            <a:off x="457200" y="212274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000" b="1" i="1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데이터 확인</a:t>
            </a:r>
            <a:endParaRPr lang="ko-KR" altLang="en-US" sz="2000" b="1" kern="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02B73A5-CCCB-4B07-B570-519FA75359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441" t="28497" r="38015" b="11111"/>
          <a:stretch/>
        </p:blipFill>
        <p:spPr>
          <a:xfrm>
            <a:off x="484542" y="1358153"/>
            <a:ext cx="5065059" cy="414169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1DA5B83-3018-4E12-91AF-A9215FA0EF9C}"/>
              </a:ext>
            </a:extLst>
          </p:cNvPr>
          <p:cNvSpPr txBox="1"/>
          <p:nvPr/>
        </p:nvSpPr>
        <p:spPr>
          <a:xfrm>
            <a:off x="6696634" y="1515035"/>
            <a:ext cx="4482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데이터 셋 모양 확인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D47790A-A418-4858-AFE1-DBCD1FCEE1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441" t="41151" r="72647" b="56235"/>
          <a:stretch/>
        </p:blipFill>
        <p:spPr>
          <a:xfrm>
            <a:off x="6680036" y="1884367"/>
            <a:ext cx="3151701" cy="67057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20FA5F5-7DFA-4709-B9F6-3DBBB1865F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438" t="55774" r="57283" b="15375"/>
          <a:stretch/>
        </p:blipFill>
        <p:spPr>
          <a:xfrm>
            <a:off x="6680035" y="2770654"/>
            <a:ext cx="3647305" cy="2656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030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자유형 39"/>
          <p:cNvSpPr/>
          <p:nvPr/>
        </p:nvSpPr>
        <p:spPr>
          <a:xfrm>
            <a:off x="5549601" y="-2"/>
            <a:ext cx="6642399" cy="6898141"/>
          </a:xfrm>
          <a:custGeom>
            <a:avLst/>
            <a:gdLst>
              <a:gd name="connsiteX0" fmla="*/ 6642399 w 6642399"/>
              <a:gd name="connsiteY0" fmla="*/ 0 h 6898141"/>
              <a:gd name="connsiteX1" fmla="*/ 6642399 w 6642399"/>
              <a:gd name="connsiteY1" fmla="*/ 3038834 h 6898141"/>
              <a:gd name="connsiteX2" fmla="*/ 6384597 w 6642399"/>
              <a:gd name="connsiteY2" fmla="*/ 3296636 h 6898141"/>
              <a:gd name="connsiteX3" fmla="*/ 6216049 w 6642399"/>
              <a:gd name="connsiteY3" fmla="*/ 3448980 h 6898141"/>
              <a:gd name="connsiteX4" fmla="*/ 6175981 w 6642399"/>
              <a:gd name="connsiteY4" fmla="*/ 3503481 h 6898141"/>
              <a:gd name="connsiteX5" fmla="*/ 6040273 w 6642399"/>
              <a:gd name="connsiteY5" fmla="*/ 3653622 h 6898141"/>
              <a:gd name="connsiteX6" fmla="*/ 3374773 w 6642399"/>
              <a:gd name="connsiteY6" fmla="*/ 6319122 h 6898141"/>
              <a:gd name="connsiteX7" fmla="*/ 729160 w 6642399"/>
              <a:gd name="connsiteY7" fmla="*/ 6454829 h 6898141"/>
              <a:gd name="connsiteX8" fmla="*/ 579018 w 6642399"/>
              <a:gd name="connsiteY8" fmla="*/ 6319122 h 6898141"/>
              <a:gd name="connsiteX9" fmla="*/ 443311 w 6642399"/>
              <a:gd name="connsiteY9" fmla="*/ 6168980 h 6898141"/>
              <a:gd name="connsiteX10" fmla="*/ 579019 w 6642399"/>
              <a:gd name="connsiteY10" fmla="*/ 3523368 h 6898141"/>
              <a:gd name="connsiteX11" fmla="*/ 1958073 w 6642399"/>
              <a:gd name="connsiteY11" fmla="*/ 2144314 h 6898141"/>
              <a:gd name="connsiteX12" fmla="*/ 1648575 w 6642399"/>
              <a:gd name="connsiteY12" fmla="*/ 1834816 h 6898141"/>
              <a:gd name="connsiteX13" fmla="*/ 970466 w 6642399"/>
              <a:gd name="connsiteY13" fmla="*/ 197715 h 6898141"/>
              <a:gd name="connsiteX14" fmla="*/ 979906 w 6642399"/>
              <a:gd name="connsiteY14" fmla="*/ 1 h 689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642399" h="6898141">
                <a:moveTo>
                  <a:pt x="6642399" y="0"/>
                </a:moveTo>
                <a:lnTo>
                  <a:pt x="6642399" y="3038834"/>
                </a:lnTo>
                <a:lnTo>
                  <a:pt x="6384597" y="3296636"/>
                </a:lnTo>
                <a:lnTo>
                  <a:pt x="6216049" y="3448980"/>
                </a:lnTo>
                <a:lnTo>
                  <a:pt x="6175981" y="3503481"/>
                </a:lnTo>
                <a:cubicBezTo>
                  <a:pt x="6133761" y="3555246"/>
                  <a:pt x="6088525" y="3605372"/>
                  <a:pt x="6040273" y="3653622"/>
                </a:cubicBezTo>
                <a:lnTo>
                  <a:pt x="3374773" y="6319122"/>
                </a:lnTo>
                <a:cubicBezTo>
                  <a:pt x="2650998" y="7042896"/>
                  <a:pt x="1505633" y="7088133"/>
                  <a:pt x="729160" y="6454829"/>
                </a:cubicBezTo>
                <a:lnTo>
                  <a:pt x="579018" y="6319122"/>
                </a:lnTo>
                <a:lnTo>
                  <a:pt x="443311" y="6168980"/>
                </a:lnTo>
                <a:cubicBezTo>
                  <a:pt x="-189991" y="5392507"/>
                  <a:pt x="-144756" y="4247143"/>
                  <a:pt x="579019" y="3523368"/>
                </a:cubicBezTo>
                <a:lnTo>
                  <a:pt x="1958073" y="2144314"/>
                </a:lnTo>
                <a:lnTo>
                  <a:pt x="1648575" y="1834816"/>
                </a:lnTo>
                <a:cubicBezTo>
                  <a:pt x="1196502" y="1382743"/>
                  <a:pt x="970466" y="790229"/>
                  <a:pt x="970466" y="197715"/>
                </a:cubicBezTo>
                <a:lnTo>
                  <a:pt x="979906" y="1"/>
                </a:lnTo>
                <a:close/>
              </a:path>
            </a:pathLst>
          </a:custGeom>
          <a:solidFill>
            <a:srgbClr val="4B7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57200" y="411479"/>
            <a:ext cx="11277600" cy="6103257"/>
          </a:xfrm>
          <a:prstGeom prst="roundRect">
            <a:avLst>
              <a:gd name="adj" fmla="val 2480"/>
            </a:avLst>
          </a:prstGeom>
          <a:solidFill>
            <a:srgbClr val="F5F6F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Date Time	–	</a:t>
            </a:r>
            <a:r>
              <a:rPr lang="ko-KR" altLang="en-US" b="1" dirty="0">
                <a:solidFill>
                  <a:schemeClr val="tx1"/>
                </a:solidFill>
              </a:rPr>
              <a:t>날짜 </a:t>
            </a:r>
            <a:r>
              <a:rPr lang="en-US" altLang="ko-KR" b="1" dirty="0">
                <a:solidFill>
                  <a:schemeClr val="tx1"/>
                </a:solidFill>
              </a:rPr>
              <a:t>(10</a:t>
            </a:r>
            <a:r>
              <a:rPr lang="ko-KR" altLang="en-US" b="1" dirty="0">
                <a:solidFill>
                  <a:schemeClr val="tx1"/>
                </a:solidFill>
              </a:rPr>
              <a:t>분 단위</a:t>
            </a:r>
            <a:r>
              <a:rPr lang="en-US" altLang="ko-KR" b="1" dirty="0">
                <a:solidFill>
                  <a:schemeClr val="tx1"/>
                </a:solidFill>
              </a:rPr>
              <a:t>)</a:t>
            </a:r>
          </a:p>
          <a:p>
            <a:r>
              <a:rPr lang="en-US" altLang="ko-KR" b="1" dirty="0">
                <a:solidFill>
                  <a:schemeClr val="tx1"/>
                </a:solidFill>
              </a:rPr>
              <a:t>P (mbar)	–	</a:t>
            </a:r>
            <a:r>
              <a:rPr lang="ko-KR" altLang="en-US" b="1" dirty="0">
                <a:solidFill>
                  <a:schemeClr val="tx1"/>
                </a:solidFill>
              </a:rPr>
              <a:t>기압</a:t>
            </a:r>
            <a:endParaRPr lang="en-US" altLang="ko-KR" b="1" dirty="0">
              <a:solidFill>
                <a:schemeClr val="tx1"/>
              </a:solidFill>
            </a:endParaRPr>
          </a:p>
          <a:p>
            <a:r>
              <a:rPr lang="en-US" altLang="ko-KR" b="1" dirty="0">
                <a:solidFill>
                  <a:srgbClr val="FF0000"/>
                </a:solidFill>
              </a:rPr>
              <a:t>T (</a:t>
            </a:r>
            <a:r>
              <a:rPr lang="en-US" altLang="ko-KR" b="1" dirty="0" err="1">
                <a:solidFill>
                  <a:srgbClr val="FF0000"/>
                </a:solidFill>
              </a:rPr>
              <a:t>degC</a:t>
            </a:r>
            <a:r>
              <a:rPr lang="en-US" altLang="ko-KR" b="1" dirty="0">
                <a:solidFill>
                  <a:srgbClr val="FF0000"/>
                </a:solidFill>
              </a:rPr>
              <a:t>)</a:t>
            </a:r>
            <a:r>
              <a:rPr lang="en-US" altLang="ko-KR" b="1" dirty="0">
                <a:solidFill>
                  <a:schemeClr val="tx1"/>
                </a:solidFill>
              </a:rPr>
              <a:t>	–	</a:t>
            </a:r>
            <a:r>
              <a:rPr lang="ko-KR" altLang="en-US" b="1" dirty="0">
                <a:solidFill>
                  <a:schemeClr val="tx1"/>
                </a:solidFill>
              </a:rPr>
              <a:t>온도</a:t>
            </a:r>
            <a:r>
              <a:rPr lang="en-US" altLang="ko-KR" b="1" dirty="0">
                <a:solidFill>
                  <a:schemeClr val="tx1"/>
                </a:solidFill>
              </a:rPr>
              <a:t> (</a:t>
            </a:r>
            <a:r>
              <a:rPr lang="ko-KR" altLang="en-US" b="1" dirty="0">
                <a:solidFill>
                  <a:schemeClr val="tx1"/>
                </a:solidFill>
              </a:rPr>
              <a:t>최저 </a:t>
            </a:r>
            <a:r>
              <a:rPr lang="en-US" altLang="ko-KR" b="1" dirty="0">
                <a:solidFill>
                  <a:schemeClr val="tx1"/>
                </a:solidFill>
              </a:rPr>
              <a:t>: -23.01  </a:t>
            </a:r>
            <a:r>
              <a:rPr lang="ko-KR" altLang="en-US" b="1" dirty="0">
                <a:solidFill>
                  <a:schemeClr val="tx1"/>
                </a:solidFill>
              </a:rPr>
              <a:t>최고 </a:t>
            </a:r>
            <a:r>
              <a:rPr lang="en-US" altLang="ko-KR" b="1" dirty="0">
                <a:solidFill>
                  <a:schemeClr val="tx1"/>
                </a:solidFill>
              </a:rPr>
              <a:t>: 37.28)</a:t>
            </a:r>
          </a:p>
          <a:p>
            <a:r>
              <a:rPr lang="en-US" altLang="ko-KR" b="1" dirty="0" err="1">
                <a:solidFill>
                  <a:schemeClr val="tx1"/>
                </a:solidFill>
              </a:rPr>
              <a:t>Tpot</a:t>
            </a:r>
            <a:r>
              <a:rPr lang="en-US" altLang="ko-KR" b="1" dirty="0">
                <a:solidFill>
                  <a:schemeClr val="tx1"/>
                </a:solidFill>
              </a:rPr>
              <a:t> (K)		–	</a:t>
            </a:r>
            <a:r>
              <a:rPr lang="ko-KR" altLang="en-US" b="1" dirty="0">
                <a:solidFill>
                  <a:schemeClr val="tx1"/>
                </a:solidFill>
              </a:rPr>
              <a:t>잠재 온도</a:t>
            </a:r>
            <a:r>
              <a:rPr lang="en-US" altLang="ko-KR" sz="1400" b="1" dirty="0">
                <a:solidFill>
                  <a:schemeClr val="tx1"/>
                </a:solidFill>
              </a:rPr>
              <a:t>(</a:t>
            </a:r>
            <a:r>
              <a:rPr lang="ko-KR" altLang="en-US" sz="1400" b="1" dirty="0">
                <a:solidFill>
                  <a:schemeClr val="tx1"/>
                </a:solidFill>
              </a:rPr>
              <a:t>어떤 압력의 공기덩이를 </a:t>
            </a:r>
            <a:r>
              <a:rPr lang="en-US" altLang="ko-KR" sz="1400" b="1" dirty="0">
                <a:solidFill>
                  <a:schemeClr val="tx1"/>
                </a:solidFill>
              </a:rPr>
              <a:t>1000hPa </a:t>
            </a:r>
            <a:r>
              <a:rPr lang="ko-KR" altLang="en-US" sz="1400" b="1" dirty="0">
                <a:solidFill>
                  <a:schemeClr val="tx1"/>
                </a:solidFill>
              </a:rPr>
              <a:t>고도까지 단열적으로 이동시켰을 때 나타나는 온도</a:t>
            </a:r>
            <a:r>
              <a:rPr lang="en-US" altLang="ko-KR" sz="1400" b="1" dirty="0">
                <a:solidFill>
                  <a:schemeClr val="tx1"/>
                </a:solidFill>
              </a:rPr>
              <a:t>)</a:t>
            </a:r>
          </a:p>
          <a:p>
            <a:r>
              <a:rPr lang="en-US" altLang="ko-KR" b="1" dirty="0" err="1">
                <a:solidFill>
                  <a:schemeClr val="tx1"/>
                </a:solidFill>
              </a:rPr>
              <a:t>Tdew</a:t>
            </a:r>
            <a:r>
              <a:rPr lang="en-US" altLang="ko-KR" b="1" dirty="0">
                <a:solidFill>
                  <a:schemeClr val="tx1"/>
                </a:solidFill>
              </a:rPr>
              <a:t> (</a:t>
            </a:r>
            <a:r>
              <a:rPr lang="en-US" altLang="ko-KR" b="1" dirty="0" err="1">
                <a:solidFill>
                  <a:schemeClr val="tx1"/>
                </a:solidFill>
              </a:rPr>
              <a:t>degC</a:t>
            </a:r>
            <a:r>
              <a:rPr lang="en-US" altLang="ko-KR" b="1" dirty="0">
                <a:solidFill>
                  <a:schemeClr val="tx1"/>
                </a:solidFill>
              </a:rPr>
              <a:t>)	–	</a:t>
            </a:r>
            <a:r>
              <a:rPr lang="ko-KR" altLang="en-US" b="1" dirty="0">
                <a:solidFill>
                  <a:schemeClr val="tx1"/>
                </a:solidFill>
              </a:rPr>
              <a:t>이슬점 온도</a:t>
            </a:r>
            <a:endParaRPr lang="en-US" altLang="ko-KR" b="1" dirty="0">
              <a:solidFill>
                <a:schemeClr val="tx1"/>
              </a:solidFill>
            </a:endParaRPr>
          </a:p>
          <a:p>
            <a:r>
              <a:rPr lang="en-US" altLang="ko-KR" b="1" dirty="0">
                <a:solidFill>
                  <a:schemeClr val="tx1"/>
                </a:solidFill>
              </a:rPr>
              <a:t>rh (%)		–	</a:t>
            </a:r>
            <a:r>
              <a:rPr lang="ko-KR" altLang="en-US" b="1" dirty="0">
                <a:solidFill>
                  <a:schemeClr val="tx1"/>
                </a:solidFill>
              </a:rPr>
              <a:t>상대 습도</a:t>
            </a:r>
            <a:endParaRPr lang="en-US" altLang="ko-KR" b="1" dirty="0">
              <a:solidFill>
                <a:schemeClr val="tx1"/>
              </a:solidFill>
            </a:endParaRPr>
          </a:p>
          <a:p>
            <a:r>
              <a:rPr lang="en-US" altLang="ko-KR" b="1" dirty="0" err="1">
                <a:solidFill>
                  <a:schemeClr val="tx1"/>
                </a:solidFill>
              </a:rPr>
              <a:t>VPmax</a:t>
            </a:r>
            <a:r>
              <a:rPr lang="en-US" altLang="ko-KR" b="1" dirty="0">
                <a:solidFill>
                  <a:schemeClr val="tx1"/>
                </a:solidFill>
              </a:rPr>
              <a:t> (mbar)	–	</a:t>
            </a:r>
            <a:r>
              <a:rPr lang="ko-KR" altLang="en-US" b="1" dirty="0">
                <a:solidFill>
                  <a:schemeClr val="tx1"/>
                </a:solidFill>
              </a:rPr>
              <a:t>포화 수증기압</a:t>
            </a:r>
            <a:endParaRPr lang="en-US" altLang="ko-KR" b="1" dirty="0">
              <a:solidFill>
                <a:schemeClr val="tx1"/>
              </a:solidFill>
            </a:endParaRPr>
          </a:p>
          <a:p>
            <a:r>
              <a:rPr lang="en-US" altLang="ko-KR" b="1" dirty="0" err="1">
                <a:solidFill>
                  <a:schemeClr val="tx1"/>
                </a:solidFill>
              </a:rPr>
              <a:t>VPact</a:t>
            </a:r>
            <a:r>
              <a:rPr lang="en-US" altLang="ko-KR" b="1" dirty="0">
                <a:solidFill>
                  <a:schemeClr val="tx1"/>
                </a:solidFill>
              </a:rPr>
              <a:t> (mbar)	–	</a:t>
            </a:r>
            <a:r>
              <a:rPr lang="ko-KR" altLang="en-US" b="1" dirty="0">
                <a:solidFill>
                  <a:schemeClr val="tx1"/>
                </a:solidFill>
              </a:rPr>
              <a:t>실제 수증기압</a:t>
            </a:r>
            <a:endParaRPr lang="en-US" altLang="ko-KR" b="1" dirty="0">
              <a:solidFill>
                <a:schemeClr val="tx1"/>
              </a:solidFill>
            </a:endParaRPr>
          </a:p>
          <a:p>
            <a:r>
              <a:rPr lang="en-US" altLang="ko-KR" b="1" dirty="0" err="1">
                <a:solidFill>
                  <a:schemeClr val="tx1"/>
                </a:solidFill>
              </a:rPr>
              <a:t>VPdef</a:t>
            </a:r>
            <a:r>
              <a:rPr lang="en-US" altLang="ko-KR" b="1" dirty="0">
                <a:solidFill>
                  <a:schemeClr val="tx1"/>
                </a:solidFill>
              </a:rPr>
              <a:t> (mbar)	–	</a:t>
            </a:r>
            <a:r>
              <a:rPr lang="ko-KR" altLang="en-US" b="1" dirty="0">
                <a:solidFill>
                  <a:schemeClr val="tx1"/>
                </a:solidFill>
              </a:rPr>
              <a:t>수증기압 적자</a:t>
            </a:r>
            <a:endParaRPr lang="en-US" altLang="ko-KR" b="1" dirty="0">
              <a:solidFill>
                <a:schemeClr val="tx1"/>
              </a:solidFill>
            </a:endParaRPr>
          </a:p>
          <a:p>
            <a:r>
              <a:rPr lang="en-US" altLang="ko-KR" b="1" dirty="0" err="1">
                <a:solidFill>
                  <a:schemeClr val="tx1"/>
                </a:solidFill>
              </a:rPr>
              <a:t>Sh</a:t>
            </a:r>
            <a:r>
              <a:rPr lang="en-US" altLang="ko-KR" b="1" dirty="0">
                <a:solidFill>
                  <a:schemeClr val="tx1"/>
                </a:solidFill>
              </a:rPr>
              <a:t> (g/kg) 	-	</a:t>
            </a:r>
            <a:r>
              <a:rPr lang="ko-KR" altLang="en-US" b="1" dirty="0">
                <a:solidFill>
                  <a:schemeClr val="tx1"/>
                </a:solidFill>
              </a:rPr>
              <a:t>특정습도</a:t>
            </a:r>
            <a:endParaRPr lang="en-US" altLang="ko-KR" b="1" dirty="0">
              <a:solidFill>
                <a:schemeClr val="tx1"/>
              </a:solidFill>
            </a:endParaRPr>
          </a:p>
          <a:p>
            <a:r>
              <a:rPr lang="en-US" altLang="ko-KR" b="1" dirty="0">
                <a:solidFill>
                  <a:schemeClr val="tx1"/>
                </a:solidFill>
              </a:rPr>
              <a:t>H2OC (mmol/mol) -	</a:t>
            </a:r>
            <a:r>
              <a:rPr lang="ko-KR" altLang="en-US" b="1" dirty="0">
                <a:solidFill>
                  <a:schemeClr val="tx1"/>
                </a:solidFill>
              </a:rPr>
              <a:t>수증기 농도</a:t>
            </a:r>
            <a:endParaRPr lang="en-US" altLang="ko-KR" b="1" dirty="0">
              <a:solidFill>
                <a:schemeClr val="tx1"/>
              </a:solidFill>
            </a:endParaRPr>
          </a:p>
          <a:p>
            <a:r>
              <a:rPr lang="en-US" altLang="ko-KR" b="1" dirty="0">
                <a:solidFill>
                  <a:schemeClr val="tx1"/>
                </a:solidFill>
              </a:rPr>
              <a:t>rho (g/m**3)	-	</a:t>
            </a:r>
            <a:r>
              <a:rPr lang="ko-KR" altLang="en-US" b="1" dirty="0">
                <a:solidFill>
                  <a:schemeClr val="tx1"/>
                </a:solidFill>
              </a:rPr>
              <a:t>공기 밀도</a:t>
            </a:r>
            <a:endParaRPr lang="en-US" altLang="ko-KR" b="1" dirty="0">
              <a:solidFill>
                <a:schemeClr val="tx1"/>
              </a:solidFill>
            </a:endParaRPr>
          </a:p>
          <a:p>
            <a:r>
              <a:rPr lang="en-US" altLang="ko-KR" b="1" dirty="0" err="1">
                <a:solidFill>
                  <a:schemeClr val="tx1"/>
                </a:solidFill>
              </a:rPr>
              <a:t>wv</a:t>
            </a:r>
            <a:r>
              <a:rPr lang="en-US" altLang="ko-KR" b="1" dirty="0">
                <a:solidFill>
                  <a:schemeClr val="tx1"/>
                </a:solidFill>
              </a:rPr>
              <a:t> (m/s)	-	</a:t>
            </a:r>
            <a:r>
              <a:rPr lang="ko-KR" altLang="en-US" b="1" dirty="0">
                <a:solidFill>
                  <a:schemeClr val="tx1"/>
                </a:solidFill>
              </a:rPr>
              <a:t>풍속</a:t>
            </a:r>
            <a:endParaRPr lang="en-US" altLang="ko-KR" b="1" dirty="0">
              <a:solidFill>
                <a:schemeClr val="tx1"/>
              </a:solidFill>
            </a:endParaRPr>
          </a:p>
          <a:p>
            <a:r>
              <a:rPr lang="en-US" altLang="ko-KR" b="1" dirty="0">
                <a:solidFill>
                  <a:schemeClr val="tx1"/>
                </a:solidFill>
              </a:rPr>
              <a:t>max. </a:t>
            </a:r>
            <a:r>
              <a:rPr lang="en-US" altLang="ko-KR" b="1" dirty="0" err="1">
                <a:solidFill>
                  <a:schemeClr val="tx1"/>
                </a:solidFill>
              </a:rPr>
              <a:t>wv</a:t>
            </a:r>
            <a:r>
              <a:rPr lang="en-US" altLang="ko-KR" b="1" dirty="0">
                <a:solidFill>
                  <a:schemeClr val="tx1"/>
                </a:solidFill>
              </a:rPr>
              <a:t> (m/s)	-	</a:t>
            </a:r>
            <a:r>
              <a:rPr lang="ko-KR" altLang="en-US" b="1" dirty="0">
                <a:solidFill>
                  <a:schemeClr val="tx1"/>
                </a:solidFill>
              </a:rPr>
              <a:t>최대 풍속</a:t>
            </a:r>
            <a:endParaRPr lang="en-US" altLang="ko-KR" b="1" dirty="0">
              <a:solidFill>
                <a:schemeClr val="tx1"/>
              </a:solidFill>
            </a:endParaRPr>
          </a:p>
          <a:p>
            <a:r>
              <a:rPr lang="en-US" altLang="ko-KR" b="1" dirty="0">
                <a:solidFill>
                  <a:schemeClr val="tx1"/>
                </a:solidFill>
              </a:rPr>
              <a:t>wd (deg)	-	</a:t>
            </a:r>
            <a:r>
              <a:rPr lang="ko-KR" altLang="en-US" b="1" dirty="0">
                <a:solidFill>
                  <a:schemeClr val="tx1"/>
                </a:solidFill>
              </a:rPr>
              <a:t>바람의 방향</a:t>
            </a:r>
            <a:endParaRPr lang="en-US" altLang="ko-KR" b="1" dirty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8" name="양쪽 모서리가 둥근 사각형 7"/>
          <p:cNvSpPr/>
          <p:nvPr/>
        </p:nvSpPr>
        <p:spPr>
          <a:xfrm>
            <a:off x="457200" y="212274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000" b="1" i="1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특성</a:t>
            </a:r>
            <a:endParaRPr lang="ko-KR" altLang="en-US" sz="2000" b="1" kern="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8195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자유형 39"/>
          <p:cNvSpPr/>
          <p:nvPr/>
        </p:nvSpPr>
        <p:spPr>
          <a:xfrm>
            <a:off x="5549601" y="-2"/>
            <a:ext cx="6642399" cy="6898141"/>
          </a:xfrm>
          <a:custGeom>
            <a:avLst/>
            <a:gdLst>
              <a:gd name="connsiteX0" fmla="*/ 6642399 w 6642399"/>
              <a:gd name="connsiteY0" fmla="*/ 0 h 6898141"/>
              <a:gd name="connsiteX1" fmla="*/ 6642399 w 6642399"/>
              <a:gd name="connsiteY1" fmla="*/ 3038834 h 6898141"/>
              <a:gd name="connsiteX2" fmla="*/ 6384597 w 6642399"/>
              <a:gd name="connsiteY2" fmla="*/ 3296636 h 6898141"/>
              <a:gd name="connsiteX3" fmla="*/ 6216049 w 6642399"/>
              <a:gd name="connsiteY3" fmla="*/ 3448980 h 6898141"/>
              <a:gd name="connsiteX4" fmla="*/ 6175981 w 6642399"/>
              <a:gd name="connsiteY4" fmla="*/ 3503481 h 6898141"/>
              <a:gd name="connsiteX5" fmla="*/ 6040273 w 6642399"/>
              <a:gd name="connsiteY5" fmla="*/ 3653622 h 6898141"/>
              <a:gd name="connsiteX6" fmla="*/ 3374773 w 6642399"/>
              <a:gd name="connsiteY6" fmla="*/ 6319122 h 6898141"/>
              <a:gd name="connsiteX7" fmla="*/ 729160 w 6642399"/>
              <a:gd name="connsiteY7" fmla="*/ 6454829 h 6898141"/>
              <a:gd name="connsiteX8" fmla="*/ 579018 w 6642399"/>
              <a:gd name="connsiteY8" fmla="*/ 6319122 h 6898141"/>
              <a:gd name="connsiteX9" fmla="*/ 443311 w 6642399"/>
              <a:gd name="connsiteY9" fmla="*/ 6168980 h 6898141"/>
              <a:gd name="connsiteX10" fmla="*/ 579019 w 6642399"/>
              <a:gd name="connsiteY10" fmla="*/ 3523368 h 6898141"/>
              <a:gd name="connsiteX11" fmla="*/ 1958073 w 6642399"/>
              <a:gd name="connsiteY11" fmla="*/ 2144314 h 6898141"/>
              <a:gd name="connsiteX12" fmla="*/ 1648575 w 6642399"/>
              <a:gd name="connsiteY12" fmla="*/ 1834816 h 6898141"/>
              <a:gd name="connsiteX13" fmla="*/ 970466 w 6642399"/>
              <a:gd name="connsiteY13" fmla="*/ 197715 h 6898141"/>
              <a:gd name="connsiteX14" fmla="*/ 979906 w 6642399"/>
              <a:gd name="connsiteY14" fmla="*/ 1 h 689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642399" h="6898141">
                <a:moveTo>
                  <a:pt x="6642399" y="0"/>
                </a:moveTo>
                <a:lnTo>
                  <a:pt x="6642399" y="3038834"/>
                </a:lnTo>
                <a:lnTo>
                  <a:pt x="6384597" y="3296636"/>
                </a:lnTo>
                <a:lnTo>
                  <a:pt x="6216049" y="3448980"/>
                </a:lnTo>
                <a:lnTo>
                  <a:pt x="6175981" y="3503481"/>
                </a:lnTo>
                <a:cubicBezTo>
                  <a:pt x="6133761" y="3555246"/>
                  <a:pt x="6088525" y="3605372"/>
                  <a:pt x="6040273" y="3653622"/>
                </a:cubicBezTo>
                <a:lnTo>
                  <a:pt x="3374773" y="6319122"/>
                </a:lnTo>
                <a:cubicBezTo>
                  <a:pt x="2650998" y="7042896"/>
                  <a:pt x="1505633" y="7088133"/>
                  <a:pt x="729160" y="6454829"/>
                </a:cubicBezTo>
                <a:lnTo>
                  <a:pt x="579018" y="6319122"/>
                </a:lnTo>
                <a:lnTo>
                  <a:pt x="443311" y="6168980"/>
                </a:lnTo>
                <a:cubicBezTo>
                  <a:pt x="-189991" y="5392507"/>
                  <a:pt x="-144756" y="4247143"/>
                  <a:pt x="579019" y="3523368"/>
                </a:cubicBezTo>
                <a:lnTo>
                  <a:pt x="1958073" y="2144314"/>
                </a:lnTo>
                <a:lnTo>
                  <a:pt x="1648575" y="1834816"/>
                </a:lnTo>
                <a:cubicBezTo>
                  <a:pt x="1196502" y="1382743"/>
                  <a:pt x="970466" y="790229"/>
                  <a:pt x="970466" y="197715"/>
                </a:cubicBezTo>
                <a:lnTo>
                  <a:pt x="979906" y="1"/>
                </a:lnTo>
                <a:close/>
              </a:path>
            </a:pathLst>
          </a:custGeom>
          <a:solidFill>
            <a:srgbClr val="4B7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57200" y="411479"/>
            <a:ext cx="11277600" cy="6103257"/>
          </a:xfrm>
          <a:prstGeom prst="roundRect">
            <a:avLst>
              <a:gd name="adj" fmla="val 2480"/>
            </a:avLst>
          </a:prstGeom>
          <a:solidFill>
            <a:srgbClr val="F5F6F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8" name="양쪽 모서리가 둥근 사각형 7"/>
          <p:cNvSpPr/>
          <p:nvPr/>
        </p:nvSpPr>
        <p:spPr>
          <a:xfrm>
            <a:off x="457200" y="212274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000" b="1" i="1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데이터 시각화</a:t>
            </a:r>
            <a:endParaRPr lang="ko-KR" altLang="en-US" sz="2000" b="1" kern="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C6038AA-B22C-400D-B2EC-5D4A75C5BF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270" t="48712" r="53034" b="20691"/>
          <a:stretch/>
        </p:blipFill>
        <p:spPr>
          <a:xfrm>
            <a:off x="457199" y="1058144"/>
            <a:ext cx="3227294" cy="216161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615D66B-6C6A-49FD-A2F3-21FE6B6EB2B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147" t="45098" r="53383" b="23383"/>
          <a:stretch/>
        </p:blipFill>
        <p:spPr>
          <a:xfrm>
            <a:off x="4482352" y="1058144"/>
            <a:ext cx="3227295" cy="216161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FC7F6717-AB33-4701-92FD-A20795E30E5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573" t="40131" r="50956" b="28349"/>
          <a:stretch/>
        </p:blipFill>
        <p:spPr>
          <a:xfrm>
            <a:off x="8283388" y="1058144"/>
            <a:ext cx="3227294" cy="216161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017C967-556B-4717-9E55-492918CED75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2500" t="47721" r="51029" b="20759"/>
          <a:stretch/>
        </p:blipFill>
        <p:spPr>
          <a:xfrm>
            <a:off x="457199" y="3786440"/>
            <a:ext cx="3227294" cy="216161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E06E88A-C02A-43B0-BC65-D46AAE8EEF8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2500" t="43660" r="51029" b="24820"/>
          <a:stretch/>
        </p:blipFill>
        <p:spPr>
          <a:xfrm>
            <a:off x="4482353" y="3786440"/>
            <a:ext cx="3227294" cy="216161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6063B1D-22C3-48DA-B824-3CFA0AFAB25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2206" t="39739" r="51324" b="28742"/>
          <a:stretch/>
        </p:blipFill>
        <p:spPr>
          <a:xfrm>
            <a:off x="8283387" y="3786439"/>
            <a:ext cx="3227295" cy="216161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A61E3E1-1C16-40FF-A0A6-2F3306149F57}"/>
              </a:ext>
            </a:extLst>
          </p:cNvPr>
          <p:cNvSpPr txBox="1"/>
          <p:nvPr/>
        </p:nvSpPr>
        <p:spPr>
          <a:xfrm>
            <a:off x="1376305" y="3205955"/>
            <a:ext cx="1465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수증기 농도</a:t>
            </a:r>
            <a:endParaRPr lang="en-US" altLang="ko-KR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F620241-667A-469A-B45E-AB179E0413A1}"/>
              </a:ext>
            </a:extLst>
          </p:cNvPr>
          <p:cNvSpPr txBox="1"/>
          <p:nvPr/>
        </p:nvSpPr>
        <p:spPr>
          <a:xfrm>
            <a:off x="5748615" y="3186395"/>
            <a:ext cx="694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기압</a:t>
            </a:r>
            <a:endParaRPr lang="en-US" altLang="ko-KR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8482834-0BC0-4833-8919-3AFC45B6C176}"/>
              </a:ext>
            </a:extLst>
          </p:cNvPr>
          <p:cNvSpPr txBox="1"/>
          <p:nvPr/>
        </p:nvSpPr>
        <p:spPr>
          <a:xfrm>
            <a:off x="9123269" y="3186395"/>
            <a:ext cx="1294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잠재 온도</a:t>
            </a:r>
            <a:endParaRPr lang="en-US" altLang="ko-KR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6032B9E-A2C9-4B34-8CB6-DDB1AB146598}"/>
              </a:ext>
            </a:extLst>
          </p:cNvPr>
          <p:cNvSpPr txBox="1"/>
          <p:nvPr/>
        </p:nvSpPr>
        <p:spPr>
          <a:xfrm>
            <a:off x="1338092" y="5948058"/>
            <a:ext cx="1465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이슬점 온도</a:t>
            </a:r>
            <a:endParaRPr lang="en-US" altLang="ko-KR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AC4FB40-497B-4E84-96F8-91C9B7430022}"/>
              </a:ext>
            </a:extLst>
          </p:cNvPr>
          <p:cNvSpPr txBox="1"/>
          <p:nvPr/>
        </p:nvSpPr>
        <p:spPr>
          <a:xfrm>
            <a:off x="5444879" y="5948058"/>
            <a:ext cx="1465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상대 습도</a:t>
            </a:r>
            <a:endParaRPr lang="en-US" altLang="ko-K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1188898-682A-43AB-8893-60985A99A6C4}"/>
              </a:ext>
            </a:extLst>
          </p:cNvPr>
          <p:cNvSpPr txBox="1"/>
          <p:nvPr/>
        </p:nvSpPr>
        <p:spPr>
          <a:xfrm>
            <a:off x="9123269" y="5967663"/>
            <a:ext cx="1813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포화 수증기압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534228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자유형 39"/>
          <p:cNvSpPr/>
          <p:nvPr/>
        </p:nvSpPr>
        <p:spPr>
          <a:xfrm>
            <a:off x="5549601" y="-2"/>
            <a:ext cx="6642399" cy="6898141"/>
          </a:xfrm>
          <a:custGeom>
            <a:avLst/>
            <a:gdLst>
              <a:gd name="connsiteX0" fmla="*/ 6642399 w 6642399"/>
              <a:gd name="connsiteY0" fmla="*/ 0 h 6898141"/>
              <a:gd name="connsiteX1" fmla="*/ 6642399 w 6642399"/>
              <a:gd name="connsiteY1" fmla="*/ 3038834 h 6898141"/>
              <a:gd name="connsiteX2" fmla="*/ 6384597 w 6642399"/>
              <a:gd name="connsiteY2" fmla="*/ 3296636 h 6898141"/>
              <a:gd name="connsiteX3" fmla="*/ 6216049 w 6642399"/>
              <a:gd name="connsiteY3" fmla="*/ 3448980 h 6898141"/>
              <a:gd name="connsiteX4" fmla="*/ 6175981 w 6642399"/>
              <a:gd name="connsiteY4" fmla="*/ 3503481 h 6898141"/>
              <a:gd name="connsiteX5" fmla="*/ 6040273 w 6642399"/>
              <a:gd name="connsiteY5" fmla="*/ 3653622 h 6898141"/>
              <a:gd name="connsiteX6" fmla="*/ 3374773 w 6642399"/>
              <a:gd name="connsiteY6" fmla="*/ 6319122 h 6898141"/>
              <a:gd name="connsiteX7" fmla="*/ 729160 w 6642399"/>
              <a:gd name="connsiteY7" fmla="*/ 6454829 h 6898141"/>
              <a:gd name="connsiteX8" fmla="*/ 579018 w 6642399"/>
              <a:gd name="connsiteY8" fmla="*/ 6319122 h 6898141"/>
              <a:gd name="connsiteX9" fmla="*/ 443311 w 6642399"/>
              <a:gd name="connsiteY9" fmla="*/ 6168980 h 6898141"/>
              <a:gd name="connsiteX10" fmla="*/ 579019 w 6642399"/>
              <a:gd name="connsiteY10" fmla="*/ 3523368 h 6898141"/>
              <a:gd name="connsiteX11" fmla="*/ 1958073 w 6642399"/>
              <a:gd name="connsiteY11" fmla="*/ 2144314 h 6898141"/>
              <a:gd name="connsiteX12" fmla="*/ 1648575 w 6642399"/>
              <a:gd name="connsiteY12" fmla="*/ 1834816 h 6898141"/>
              <a:gd name="connsiteX13" fmla="*/ 970466 w 6642399"/>
              <a:gd name="connsiteY13" fmla="*/ 197715 h 6898141"/>
              <a:gd name="connsiteX14" fmla="*/ 979906 w 6642399"/>
              <a:gd name="connsiteY14" fmla="*/ 1 h 689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642399" h="6898141">
                <a:moveTo>
                  <a:pt x="6642399" y="0"/>
                </a:moveTo>
                <a:lnTo>
                  <a:pt x="6642399" y="3038834"/>
                </a:lnTo>
                <a:lnTo>
                  <a:pt x="6384597" y="3296636"/>
                </a:lnTo>
                <a:lnTo>
                  <a:pt x="6216049" y="3448980"/>
                </a:lnTo>
                <a:lnTo>
                  <a:pt x="6175981" y="3503481"/>
                </a:lnTo>
                <a:cubicBezTo>
                  <a:pt x="6133761" y="3555246"/>
                  <a:pt x="6088525" y="3605372"/>
                  <a:pt x="6040273" y="3653622"/>
                </a:cubicBezTo>
                <a:lnTo>
                  <a:pt x="3374773" y="6319122"/>
                </a:lnTo>
                <a:cubicBezTo>
                  <a:pt x="2650998" y="7042896"/>
                  <a:pt x="1505633" y="7088133"/>
                  <a:pt x="729160" y="6454829"/>
                </a:cubicBezTo>
                <a:lnTo>
                  <a:pt x="579018" y="6319122"/>
                </a:lnTo>
                <a:lnTo>
                  <a:pt x="443311" y="6168980"/>
                </a:lnTo>
                <a:cubicBezTo>
                  <a:pt x="-189991" y="5392507"/>
                  <a:pt x="-144756" y="4247143"/>
                  <a:pt x="579019" y="3523368"/>
                </a:cubicBezTo>
                <a:lnTo>
                  <a:pt x="1958073" y="2144314"/>
                </a:lnTo>
                <a:lnTo>
                  <a:pt x="1648575" y="1834816"/>
                </a:lnTo>
                <a:cubicBezTo>
                  <a:pt x="1196502" y="1382743"/>
                  <a:pt x="970466" y="790229"/>
                  <a:pt x="970466" y="197715"/>
                </a:cubicBezTo>
                <a:lnTo>
                  <a:pt x="979906" y="1"/>
                </a:lnTo>
                <a:close/>
              </a:path>
            </a:pathLst>
          </a:custGeom>
          <a:solidFill>
            <a:srgbClr val="4B7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57200" y="411479"/>
            <a:ext cx="11277600" cy="6103257"/>
          </a:xfrm>
          <a:prstGeom prst="roundRect">
            <a:avLst>
              <a:gd name="adj" fmla="val 2480"/>
            </a:avLst>
          </a:prstGeom>
          <a:solidFill>
            <a:srgbClr val="F5F6F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8" name="양쪽 모서리가 둥근 사각형 7"/>
          <p:cNvSpPr/>
          <p:nvPr/>
        </p:nvSpPr>
        <p:spPr>
          <a:xfrm>
            <a:off x="457200" y="212274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000" b="1" i="1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데이터 시각화</a:t>
            </a:r>
            <a:endParaRPr lang="ko-KR" altLang="en-US" sz="2000" b="1" kern="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58F71DC-6B19-4DCE-8D87-51A84EBFC8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323" t="35163" r="52206" b="33318"/>
          <a:stretch/>
        </p:blipFill>
        <p:spPr>
          <a:xfrm>
            <a:off x="457199" y="1058144"/>
            <a:ext cx="3227295" cy="216161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510A13B-7E35-4331-AFB7-19C0AA2F62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323" t="43660" r="52206" b="24820"/>
          <a:stretch/>
        </p:blipFill>
        <p:spPr>
          <a:xfrm>
            <a:off x="4482352" y="1095503"/>
            <a:ext cx="3227295" cy="216161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C6E9D36-5B84-4A97-8563-EC563D3ADEB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398" t="39608" r="52132" b="29935"/>
          <a:stretch/>
        </p:blipFill>
        <p:spPr>
          <a:xfrm>
            <a:off x="8283387" y="1095503"/>
            <a:ext cx="3227295" cy="208877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BD3DB99-B3C4-41A3-8240-4753626B963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1470" t="46949" r="52059" b="21531"/>
          <a:stretch/>
        </p:blipFill>
        <p:spPr>
          <a:xfrm>
            <a:off x="457200" y="3786440"/>
            <a:ext cx="3227294" cy="216161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61DD537-0075-435B-B75B-AD4E57461ED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1398" t="43400" r="52132" b="25081"/>
          <a:stretch/>
        </p:blipFill>
        <p:spPr>
          <a:xfrm>
            <a:off x="4482352" y="3847414"/>
            <a:ext cx="3227294" cy="216161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31C9DDF0-F876-47C7-82FB-D2E330229FF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1250" t="50000" r="52279" b="19608"/>
          <a:stretch/>
        </p:blipFill>
        <p:spPr>
          <a:xfrm>
            <a:off x="8283387" y="3847414"/>
            <a:ext cx="3227294" cy="208429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2EC91D0-D489-4CBD-A2F3-E0DEDD559B1D}"/>
              </a:ext>
            </a:extLst>
          </p:cNvPr>
          <p:cNvSpPr txBox="1"/>
          <p:nvPr/>
        </p:nvSpPr>
        <p:spPr>
          <a:xfrm>
            <a:off x="1376305" y="3205955"/>
            <a:ext cx="1653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실제 수증기압</a:t>
            </a:r>
            <a:endParaRPr lang="en-US" altLang="ko-KR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926E25B-3A18-42DD-848C-5FB2D5D8FB0D}"/>
              </a:ext>
            </a:extLst>
          </p:cNvPr>
          <p:cNvSpPr txBox="1"/>
          <p:nvPr/>
        </p:nvSpPr>
        <p:spPr>
          <a:xfrm>
            <a:off x="5363245" y="3205955"/>
            <a:ext cx="1653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수증기압 적자</a:t>
            </a:r>
            <a:endParaRPr lang="en-US" altLang="ko-KR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4E534DF-81D0-4C78-8832-7E00CDF54889}"/>
              </a:ext>
            </a:extLst>
          </p:cNvPr>
          <p:cNvSpPr txBox="1"/>
          <p:nvPr/>
        </p:nvSpPr>
        <p:spPr>
          <a:xfrm>
            <a:off x="9310067" y="3210113"/>
            <a:ext cx="1465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특정 습도</a:t>
            </a:r>
            <a:endParaRPr lang="en-US" altLang="ko-KR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1CFF1F9-34F7-4B5E-8222-AA23869730B3}"/>
              </a:ext>
            </a:extLst>
          </p:cNvPr>
          <p:cNvSpPr txBox="1"/>
          <p:nvPr/>
        </p:nvSpPr>
        <p:spPr>
          <a:xfrm>
            <a:off x="1454268" y="5948058"/>
            <a:ext cx="1465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공기 밀도</a:t>
            </a:r>
            <a:endParaRPr lang="en-US" altLang="ko-KR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D4C4DF2-DA01-4494-9E46-9B5F2FEE36B0}"/>
              </a:ext>
            </a:extLst>
          </p:cNvPr>
          <p:cNvSpPr txBox="1"/>
          <p:nvPr/>
        </p:nvSpPr>
        <p:spPr>
          <a:xfrm>
            <a:off x="5739174" y="6027711"/>
            <a:ext cx="713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풍속</a:t>
            </a:r>
            <a:endParaRPr lang="en-US" altLang="ko-KR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B03B053-F957-4673-9007-2970D9595972}"/>
              </a:ext>
            </a:extLst>
          </p:cNvPr>
          <p:cNvSpPr txBox="1"/>
          <p:nvPr/>
        </p:nvSpPr>
        <p:spPr>
          <a:xfrm>
            <a:off x="9468937" y="5946247"/>
            <a:ext cx="1306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최대 풍속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424245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자유형 39"/>
          <p:cNvSpPr/>
          <p:nvPr/>
        </p:nvSpPr>
        <p:spPr>
          <a:xfrm>
            <a:off x="5549601" y="-2"/>
            <a:ext cx="6642399" cy="6898141"/>
          </a:xfrm>
          <a:custGeom>
            <a:avLst/>
            <a:gdLst>
              <a:gd name="connsiteX0" fmla="*/ 6642399 w 6642399"/>
              <a:gd name="connsiteY0" fmla="*/ 0 h 6898141"/>
              <a:gd name="connsiteX1" fmla="*/ 6642399 w 6642399"/>
              <a:gd name="connsiteY1" fmla="*/ 3038834 h 6898141"/>
              <a:gd name="connsiteX2" fmla="*/ 6384597 w 6642399"/>
              <a:gd name="connsiteY2" fmla="*/ 3296636 h 6898141"/>
              <a:gd name="connsiteX3" fmla="*/ 6216049 w 6642399"/>
              <a:gd name="connsiteY3" fmla="*/ 3448980 h 6898141"/>
              <a:gd name="connsiteX4" fmla="*/ 6175981 w 6642399"/>
              <a:gd name="connsiteY4" fmla="*/ 3503481 h 6898141"/>
              <a:gd name="connsiteX5" fmla="*/ 6040273 w 6642399"/>
              <a:gd name="connsiteY5" fmla="*/ 3653622 h 6898141"/>
              <a:gd name="connsiteX6" fmla="*/ 3374773 w 6642399"/>
              <a:gd name="connsiteY6" fmla="*/ 6319122 h 6898141"/>
              <a:gd name="connsiteX7" fmla="*/ 729160 w 6642399"/>
              <a:gd name="connsiteY7" fmla="*/ 6454829 h 6898141"/>
              <a:gd name="connsiteX8" fmla="*/ 579018 w 6642399"/>
              <a:gd name="connsiteY8" fmla="*/ 6319122 h 6898141"/>
              <a:gd name="connsiteX9" fmla="*/ 443311 w 6642399"/>
              <a:gd name="connsiteY9" fmla="*/ 6168980 h 6898141"/>
              <a:gd name="connsiteX10" fmla="*/ 579019 w 6642399"/>
              <a:gd name="connsiteY10" fmla="*/ 3523368 h 6898141"/>
              <a:gd name="connsiteX11" fmla="*/ 1958073 w 6642399"/>
              <a:gd name="connsiteY11" fmla="*/ 2144314 h 6898141"/>
              <a:gd name="connsiteX12" fmla="*/ 1648575 w 6642399"/>
              <a:gd name="connsiteY12" fmla="*/ 1834816 h 6898141"/>
              <a:gd name="connsiteX13" fmla="*/ 970466 w 6642399"/>
              <a:gd name="connsiteY13" fmla="*/ 197715 h 6898141"/>
              <a:gd name="connsiteX14" fmla="*/ 979906 w 6642399"/>
              <a:gd name="connsiteY14" fmla="*/ 1 h 689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642399" h="6898141">
                <a:moveTo>
                  <a:pt x="6642399" y="0"/>
                </a:moveTo>
                <a:lnTo>
                  <a:pt x="6642399" y="3038834"/>
                </a:lnTo>
                <a:lnTo>
                  <a:pt x="6384597" y="3296636"/>
                </a:lnTo>
                <a:lnTo>
                  <a:pt x="6216049" y="3448980"/>
                </a:lnTo>
                <a:lnTo>
                  <a:pt x="6175981" y="3503481"/>
                </a:lnTo>
                <a:cubicBezTo>
                  <a:pt x="6133761" y="3555246"/>
                  <a:pt x="6088525" y="3605372"/>
                  <a:pt x="6040273" y="3653622"/>
                </a:cubicBezTo>
                <a:lnTo>
                  <a:pt x="3374773" y="6319122"/>
                </a:lnTo>
                <a:cubicBezTo>
                  <a:pt x="2650998" y="7042896"/>
                  <a:pt x="1505633" y="7088133"/>
                  <a:pt x="729160" y="6454829"/>
                </a:cubicBezTo>
                <a:lnTo>
                  <a:pt x="579018" y="6319122"/>
                </a:lnTo>
                <a:lnTo>
                  <a:pt x="443311" y="6168980"/>
                </a:lnTo>
                <a:cubicBezTo>
                  <a:pt x="-189991" y="5392507"/>
                  <a:pt x="-144756" y="4247143"/>
                  <a:pt x="579019" y="3523368"/>
                </a:cubicBezTo>
                <a:lnTo>
                  <a:pt x="1958073" y="2144314"/>
                </a:lnTo>
                <a:lnTo>
                  <a:pt x="1648575" y="1834816"/>
                </a:lnTo>
                <a:cubicBezTo>
                  <a:pt x="1196502" y="1382743"/>
                  <a:pt x="970466" y="790229"/>
                  <a:pt x="970466" y="197715"/>
                </a:cubicBezTo>
                <a:lnTo>
                  <a:pt x="979906" y="1"/>
                </a:lnTo>
                <a:close/>
              </a:path>
            </a:pathLst>
          </a:custGeom>
          <a:solidFill>
            <a:srgbClr val="4B7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57200" y="411479"/>
            <a:ext cx="11277600" cy="6103257"/>
          </a:xfrm>
          <a:prstGeom prst="roundRect">
            <a:avLst>
              <a:gd name="adj" fmla="val 2480"/>
            </a:avLst>
          </a:prstGeom>
          <a:solidFill>
            <a:srgbClr val="F5F6F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8" name="양쪽 모서리가 둥근 사각형 7"/>
          <p:cNvSpPr/>
          <p:nvPr/>
        </p:nvSpPr>
        <p:spPr>
          <a:xfrm>
            <a:off x="457200" y="212274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000" b="1" i="1" kern="0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전처리</a:t>
            </a:r>
            <a:r>
              <a:rPr lang="ko-KR" altLang="en-US" sz="2000" b="1" i="1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r>
              <a:rPr lang="en-US" altLang="ko-KR" sz="2000" b="1" i="1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– </a:t>
            </a:r>
            <a:r>
              <a:rPr lang="ko-KR" altLang="en-US" sz="2000" b="1" i="1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학습</a:t>
            </a:r>
            <a:r>
              <a:rPr lang="en-US" altLang="ko-KR" sz="2000" b="1" i="1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/</a:t>
            </a:r>
            <a:r>
              <a:rPr lang="ko-KR" altLang="en-US" sz="2000" b="1" i="1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시험 데이터 분석</a:t>
            </a:r>
            <a:endParaRPr lang="ko-KR" altLang="en-US" sz="2000" b="1" kern="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0BA96A8-2417-407D-AC35-26AD72E078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456" t="37312" r="55662" b="46013"/>
          <a:stretch/>
        </p:blipFill>
        <p:spPr>
          <a:xfrm>
            <a:off x="537881" y="1084729"/>
            <a:ext cx="5082990" cy="183776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C621A5E-ED32-49A0-8FD6-4496A6C43A54}"/>
              </a:ext>
            </a:extLst>
          </p:cNvPr>
          <p:cNvSpPr txBox="1"/>
          <p:nvPr/>
        </p:nvSpPr>
        <p:spPr>
          <a:xfrm>
            <a:off x="1210459" y="3024463"/>
            <a:ext cx="36665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학습 데이터와 시험 데이터 분리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6720033-2F0E-463B-BD86-A4AF58A0AD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375" t="31334" r="59998" b="32000"/>
          <a:stretch/>
        </p:blipFill>
        <p:spPr>
          <a:xfrm>
            <a:off x="502247" y="3347628"/>
            <a:ext cx="5082989" cy="270157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C25C05F-6F2A-48FF-9D53-51BBDF7AE16D}"/>
              </a:ext>
            </a:extLst>
          </p:cNvPr>
          <p:cNvSpPr txBox="1"/>
          <p:nvPr/>
        </p:nvSpPr>
        <p:spPr>
          <a:xfrm>
            <a:off x="981859" y="6060106"/>
            <a:ext cx="36665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특징 </a:t>
            </a:r>
            <a:r>
              <a:rPr lang="en-US" altLang="ko-KR" dirty="0"/>
              <a:t>– </a:t>
            </a:r>
            <a:r>
              <a:rPr lang="ko-KR" altLang="en-US" dirty="0"/>
              <a:t>상관계수 확인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DD8E7B1-6FD9-459F-9CE9-32619A5BF960}"/>
              </a:ext>
            </a:extLst>
          </p:cNvPr>
          <p:cNvSpPr txBox="1"/>
          <p:nvPr/>
        </p:nvSpPr>
        <p:spPr>
          <a:xfrm>
            <a:off x="5615940" y="1327555"/>
            <a:ext cx="61237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/>
              <a:t>상관계수가 높은 특징 </a:t>
            </a:r>
            <a:r>
              <a:rPr lang="en-US" altLang="ko-KR" sz="1600" b="1" dirty="0"/>
              <a:t>5</a:t>
            </a:r>
            <a:r>
              <a:rPr lang="ko-KR" altLang="en-US" sz="1600" b="1" dirty="0"/>
              <a:t>가지를 추출</a:t>
            </a:r>
            <a:endParaRPr lang="en-US" altLang="ko-KR" sz="1600" b="1" dirty="0"/>
          </a:p>
          <a:p>
            <a:r>
              <a:rPr lang="en-US" altLang="ko-KR" sz="1600" dirty="0"/>
              <a:t>(</a:t>
            </a:r>
            <a:r>
              <a:rPr lang="ko-KR" altLang="en-US" sz="1600" dirty="0"/>
              <a:t>잠재온도</a:t>
            </a:r>
            <a:r>
              <a:rPr lang="en-US" altLang="ko-KR" sz="1600" dirty="0"/>
              <a:t>, </a:t>
            </a:r>
            <a:r>
              <a:rPr lang="ko-KR" altLang="en-US" sz="1600" dirty="0"/>
              <a:t>공기밀도</a:t>
            </a:r>
            <a:r>
              <a:rPr lang="en-US" altLang="ko-KR" sz="1600" dirty="0"/>
              <a:t>, </a:t>
            </a:r>
            <a:r>
              <a:rPr lang="ko-KR" altLang="en-US" sz="1600" dirty="0"/>
              <a:t>포화 수증기압</a:t>
            </a:r>
            <a:r>
              <a:rPr lang="en-US" altLang="ko-KR" sz="1600" dirty="0"/>
              <a:t>, </a:t>
            </a:r>
            <a:r>
              <a:rPr lang="ko-KR" altLang="en-US" sz="1600" dirty="0"/>
              <a:t>이슬점 온도</a:t>
            </a:r>
            <a:r>
              <a:rPr lang="en-US" altLang="ko-KR" sz="1600" dirty="0"/>
              <a:t>, </a:t>
            </a:r>
            <a:r>
              <a:rPr lang="ko-KR" altLang="en-US" sz="1600" dirty="0"/>
              <a:t>실제 수증기압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43971B-7302-429F-9655-927458E35122}"/>
              </a:ext>
            </a:extLst>
          </p:cNvPr>
          <p:cNvSpPr txBox="1"/>
          <p:nvPr/>
        </p:nvSpPr>
        <p:spPr>
          <a:xfrm>
            <a:off x="5705360" y="1921247"/>
            <a:ext cx="351461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err="1">
                <a:solidFill>
                  <a:srgbClr val="7030A0"/>
                </a:solidFill>
              </a:rPr>
              <a:t>Tpot</a:t>
            </a:r>
            <a:r>
              <a:rPr lang="ko-KR" altLang="en-US" b="1" dirty="0">
                <a:solidFill>
                  <a:srgbClr val="7030A0"/>
                </a:solidFill>
              </a:rPr>
              <a:t> </a:t>
            </a:r>
            <a:r>
              <a:rPr lang="en-US" altLang="ko-KR" b="1" dirty="0">
                <a:solidFill>
                  <a:srgbClr val="7030A0"/>
                </a:solidFill>
              </a:rPr>
              <a:t>(K) - </a:t>
            </a:r>
            <a:r>
              <a:rPr lang="ko-KR" altLang="en-US" b="1" dirty="0">
                <a:solidFill>
                  <a:srgbClr val="7030A0"/>
                </a:solidFill>
              </a:rPr>
              <a:t>잠재 온도</a:t>
            </a:r>
            <a:endParaRPr lang="en-US" altLang="ko-KR" b="1" dirty="0">
              <a:solidFill>
                <a:srgbClr val="7030A0"/>
              </a:solidFill>
            </a:endParaRPr>
          </a:p>
          <a:p>
            <a:r>
              <a:rPr lang="en-US" altLang="ko-KR" b="1" dirty="0">
                <a:solidFill>
                  <a:srgbClr val="7030A0"/>
                </a:solidFill>
              </a:rPr>
              <a:t>rho (g/m**3) – </a:t>
            </a:r>
            <a:r>
              <a:rPr lang="ko-KR" altLang="en-US" b="1" dirty="0">
                <a:solidFill>
                  <a:srgbClr val="7030A0"/>
                </a:solidFill>
              </a:rPr>
              <a:t>공기 밀도</a:t>
            </a:r>
            <a:endParaRPr lang="en-US" altLang="ko-KR" b="1" dirty="0">
              <a:solidFill>
                <a:srgbClr val="7030A0"/>
              </a:solidFill>
            </a:endParaRPr>
          </a:p>
          <a:p>
            <a:r>
              <a:rPr lang="en-US" altLang="ko-KR" b="1" dirty="0" err="1">
                <a:solidFill>
                  <a:srgbClr val="7030A0"/>
                </a:solidFill>
              </a:rPr>
              <a:t>VPmax</a:t>
            </a:r>
            <a:r>
              <a:rPr lang="en-US" altLang="ko-KR" b="1" dirty="0">
                <a:solidFill>
                  <a:srgbClr val="7030A0"/>
                </a:solidFill>
              </a:rPr>
              <a:t> (mbar) – </a:t>
            </a:r>
            <a:r>
              <a:rPr lang="ko-KR" altLang="en-US" b="1" dirty="0">
                <a:solidFill>
                  <a:srgbClr val="7030A0"/>
                </a:solidFill>
              </a:rPr>
              <a:t>포화 수증기압</a:t>
            </a:r>
            <a:endParaRPr lang="en-US" altLang="ko-KR" b="1" dirty="0">
              <a:solidFill>
                <a:srgbClr val="7030A0"/>
              </a:solidFill>
            </a:endParaRPr>
          </a:p>
          <a:p>
            <a:r>
              <a:rPr lang="en-US" altLang="ko-KR" b="1" dirty="0" err="1">
                <a:solidFill>
                  <a:srgbClr val="7030A0"/>
                </a:solidFill>
              </a:rPr>
              <a:t>Tdew</a:t>
            </a:r>
            <a:r>
              <a:rPr lang="en-US" altLang="ko-KR" b="1" dirty="0">
                <a:solidFill>
                  <a:srgbClr val="7030A0"/>
                </a:solidFill>
              </a:rPr>
              <a:t> (</a:t>
            </a:r>
            <a:r>
              <a:rPr lang="en-US" altLang="ko-KR" b="1" dirty="0" err="1">
                <a:solidFill>
                  <a:srgbClr val="7030A0"/>
                </a:solidFill>
              </a:rPr>
              <a:t>degC</a:t>
            </a:r>
            <a:r>
              <a:rPr lang="en-US" altLang="ko-KR" b="1" dirty="0">
                <a:solidFill>
                  <a:srgbClr val="7030A0"/>
                </a:solidFill>
              </a:rPr>
              <a:t>) – </a:t>
            </a:r>
            <a:r>
              <a:rPr lang="ko-KR" altLang="en-US" b="1" dirty="0">
                <a:solidFill>
                  <a:srgbClr val="7030A0"/>
                </a:solidFill>
              </a:rPr>
              <a:t>이슬점 온도</a:t>
            </a:r>
            <a:endParaRPr lang="en-US" altLang="ko-KR" b="1" dirty="0">
              <a:solidFill>
                <a:srgbClr val="7030A0"/>
              </a:solidFill>
            </a:endParaRPr>
          </a:p>
          <a:p>
            <a:r>
              <a:rPr lang="en-US" altLang="ko-KR" b="1" dirty="0" err="1">
                <a:solidFill>
                  <a:srgbClr val="7030A0"/>
                </a:solidFill>
              </a:rPr>
              <a:t>Vpact</a:t>
            </a:r>
            <a:r>
              <a:rPr lang="en-US" altLang="ko-KR" b="1" dirty="0">
                <a:solidFill>
                  <a:srgbClr val="7030A0"/>
                </a:solidFill>
              </a:rPr>
              <a:t> (mbar) – </a:t>
            </a:r>
            <a:r>
              <a:rPr lang="ko-KR" altLang="en-US" b="1" dirty="0">
                <a:solidFill>
                  <a:srgbClr val="7030A0"/>
                </a:solidFill>
              </a:rPr>
              <a:t>실제 수증기압</a:t>
            </a:r>
            <a:endParaRPr lang="en-US" altLang="ko-KR" b="1" dirty="0">
              <a:solidFill>
                <a:srgbClr val="7030A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907C64C-5AD5-4B67-89CE-B939EC9036B4}"/>
              </a:ext>
            </a:extLst>
          </p:cNvPr>
          <p:cNvSpPr txBox="1"/>
          <p:nvPr/>
        </p:nvSpPr>
        <p:spPr>
          <a:xfrm>
            <a:off x="5705360" y="3748026"/>
            <a:ext cx="62568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/>
              <a:t>상관계수가 낮은 특징 </a:t>
            </a:r>
            <a:r>
              <a:rPr lang="en-US" altLang="ko-KR" sz="1600" b="1" dirty="0"/>
              <a:t>5</a:t>
            </a:r>
            <a:r>
              <a:rPr lang="ko-KR" altLang="en-US" sz="1600" b="1" dirty="0"/>
              <a:t>가지를 추출</a:t>
            </a:r>
            <a:endParaRPr lang="en-US" altLang="ko-KR" sz="1600" b="1" dirty="0"/>
          </a:p>
          <a:p>
            <a:r>
              <a:rPr lang="en-US" altLang="ko-KR" sz="1600" dirty="0"/>
              <a:t>(</a:t>
            </a:r>
            <a:r>
              <a:rPr lang="ko-KR" altLang="en-US" sz="1600" dirty="0"/>
              <a:t>이슬점온도</a:t>
            </a:r>
            <a:r>
              <a:rPr lang="en-US" altLang="ko-KR" sz="1600" dirty="0"/>
              <a:t>, </a:t>
            </a:r>
            <a:r>
              <a:rPr lang="ko-KR" altLang="en-US" sz="1600" dirty="0"/>
              <a:t>실제수증 기압</a:t>
            </a:r>
            <a:r>
              <a:rPr lang="en-US" altLang="ko-KR" sz="1600" dirty="0"/>
              <a:t>, </a:t>
            </a:r>
            <a:r>
              <a:rPr lang="ko-KR" altLang="en-US" sz="1600" dirty="0"/>
              <a:t>수증기농도</a:t>
            </a:r>
            <a:r>
              <a:rPr lang="en-US" altLang="ko-KR" sz="1600" dirty="0"/>
              <a:t>,</a:t>
            </a:r>
            <a:r>
              <a:rPr lang="ko-KR" altLang="en-US" sz="1600" dirty="0"/>
              <a:t>특정습도</a:t>
            </a:r>
            <a:r>
              <a:rPr lang="en-US" altLang="ko-KR" sz="1600" dirty="0"/>
              <a:t>, </a:t>
            </a:r>
            <a:r>
              <a:rPr lang="ko-KR" altLang="en-US" sz="1600" dirty="0"/>
              <a:t>수증기압 적자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228824-C340-4B1F-A4D6-BF323BA743B1}"/>
              </a:ext>
            </a:extLst>
          </p:cNvPr>
          <p:cNvSpPr txBox="1"/>
          <p:nvPr/>
        </p:nvSpPr>
        <p:spPr>
          <a:xfrm>
            <a:off x="5720376" y="4341718"/>
            <a:ext cx="374333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err="1">
                <a:solidFill>
                  <a:schemeClr val="accent6">
                    <a:lumMod val="75000"/>
                  </a:schemeClr>
                </a:solidFill>
              </a:rPr>
              <a:t>Tdew</a:t>
            </a:r>
            <a:r>
              <a:rPr lang="en-US" altLang="ko-KR" b="1" dirty="0">
                <a:solidFill>
                  <a:schemeClr val="accent6">
                    <a:lumMod val="75000"/>
                  </a:schemeClr>
                </a:solidFill>
              </a:rPr>
              <a:t> (</a:t>
            </a:r>
            <a:r>
              <a:rPr lang="en-US" altLang="ko-KR" b="1" dirty="0" err="1">
                <a:solidFill>
                  <a:schemeClr val="accent6">
                    <a:lumMod val="75000"/>
                  </a:schemeClr>
                </a:solidFill>
              </a:rPr>
              <a:t>degC</a:t>
            </a:r>
            <a:r>
              <a:rPr lang="en-US" altLang="ko-KR" b="1" dirty="0">
                <a:solidFill>
                  <a:schemeClr val="accent6">
                    <a:lumMod val="75000"/>
                  </a:schemeClr>
                </a:solidFill>
              </a:rPr>
              <a:t>) – </a:t>
            </a:r>
            <a:r>
              <a:rPr lang="ko-KR" altLang="en-US" b="1" dirty="0">
                <a:solidFill>
                  <a:schemeClr val="accent6">
                    <a:lumMod val="75000"/>
                  </a:schemeClr>
                </a:solidFill>
              </a:rPr>
              <a:t>이슬점 온도</a:t>
            </a:r>
            <a:endParaRPr lang="en-US" altLang="ko-KR" b="1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altLang="ko-KR" b="1" dirty="0" err="1">
                <a:solidFill>
                  <a:schemeClr val="accent6">
                    <a:lumMod val="75000"/>
                  </a:schemeClr>
                </a:solidFill>
              </a:rPr>
              <a:t>Vpact</a:t>
            </a:r>
            <a:r>
              <a:rPr lang="en-US" altLang="ko-KR" b="1" dirty="0">
                <a:solidFill>
                  <a:schemeClr val="accent6">
                    <a:lumMod val="75000"/>
                  </a:schemeClr>
                </a:solidFill>
              </a:rPr>
              <a:t> (mbar) – </a:t>
            </a:r>
            <a:r>
              <a:rPr lang="ko-KR" altLang="en-US" b="1" dirty="0">
                <a:solidFill>
                  <a:schemeClr val="accent6">
                    <a:lumMod val="75000"/>
                  </a:schemeClr>
                </a:solidFill>
              </a:rPr>
              <a:t>실제 수증기압</a:t>
            </a:r>
            <a:endParaRPr lang="en-US" altLang="ko-KR" b="1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altLang="ko-KR" b="1" dirty="0">
                <a:solidFill>
                  <a:schemeClr val="accent6">
                    <a:lumMod val="75000"/>
                  </a:schemeClr>
                </a:solidFill>
              </a:rPr>
              <a:t>H2OC (mmol/mol) – </a:t>
            </a:r>
            <a:r>
              <a:rPr lang="ko-KR" altLang="en-US" b="1" dirty="0">
                <a:solidFill>
                  <a:schemeClr val="accent6">
                    <a:lumMod val="75000"/>
                  </a:schemeClr>
                </a:solidFill>
              </a:rPr>
              <a:t>수증기 농도</a:t>
            </a:r>
            <a:endParaRPr lang="en-US" altLang="ko-KR" b="1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altLang="ko-KR" b="1" dirty="0" err="1">
                <a:solidFill>
                  <a:schemeClr val="accent6">
                    <a:lumMod val="75000"/>
                  </a:schemeClr>
                </a:solidFill>
              </a:rPr>
              <a:t>sh</a:t>
            </a:r>
            <a:r>
              <a:rPr lang="en-US" altLang="ko-KR" b="1" dirty="0">
                <a:solidFill>
                  <a:schemeClr val="accent6">
                    <a:lumMod val="75000"/>
                  </a:schemeClr>
                </a:solidFill>
              </a:rPr>
              <a:t> (g/kg) – </a:t>
            </a:r>
            <a:r>
              <a:rPr lang="ko-KR" altLang="en-US" b="1" dirty="0">
                <a:solidFill>
                  <a:schemeClr val="accent6">
                    <a:lumMod val="75000"/>
                  </a:schemeClr>
                </a:solidFill>
              </a:rPr>
              <a:t>특정습도</a:t>
            </a:r>
            <a:endParaRPr lang="en-US" altLang="ko-KR" b="1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altLang="ko-KR" b="1" dirty="0" err="1">
                <a:solidFill>
                  <a:schemeClr val="accent6">
                    <a:lumMod val="75000"/>
                  </a:schemeClr>
                </a:solidFill>
              </a:rPr>
              <a:t>Vpdef</a:t>
            </a:r>
            <a:r>
              <a:rPr lang="en-US" altLang="ko-KR" b="1" dirty="0">
                <a:solidFill>
                  <a:schemeClr val="accent6">
                    <a:lumMod val="75000"/>
                  </a:schemeClr>
                </a:solidFill>
              </a:rPr>
              <a:t> (mbar) – </a:t>
            </a:r>
            <a:r>
              <a:rPr lang="ko-KR" altLang="en-US" b="1" dirty="0">
                <a:solidFill>
                  <a:schemeClr val="accent6">
                    <a:lumMod val="75000"/>
                  </a:schemeClr>
                </a:solidFill>
              </a:rPr>
              <a:t>수증기압 적자</a:t>
            </a:r>
            <a:endParaRPr lang="en-US" altLang="ko-KR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8332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11" grpId="0"/>
      <p:bldP spid="1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자유형 39"/>
          <p:cNvSpPr/>
          <p:nvPr/>
        </p:nvSpPr>
        <p:spPr>
          <a:xfrm>
            <a:off x="5549601" y="-2"/>
            <a:ext cx="6642399" cy="6898141"/>
          </a:xfrm>
          <a:custGeom>
            <a:avLst/>
            <a:gdLst>
              <a:gd name="connsiteX0" fmla="*/ 6642399 w 6642399"/>
              <a:gd name="connsiteY0" fmla="*/ 0 h 6898141"/>
              <a:gd name="connsiteX1" fmla="*/ 6642399 w 6642399"/>
              <a:gd name="connsiteY1" fmla="*/ 3038834 h 6898141"/>
              <a:gd name="connsiteX2" fmla="*/ 6384597 w 6642399"/>
              <a:gd name="connsiteY2" fmla="*/ 3296636 h 6898141"/>
              <a:gd name="connsiteX3" fmla="*/ 6216049 w 6642399"/>
              <a:gd name="connsiteY3" fmla="*/ 3448980 h 6898141"/>
              <a:gd name="connsiteX4" fmla="*/ 6175981 w 6642399"/>
              <a:gd name="connsiteY4" fmla="*/ 3503481 h 6898141"/>
              <a:gd name="connsiteX5" fmla="*/ 6040273 w 6642399"/>
              <a:gd name="connsiteY5" fmla="*/ 3653622 h 6898141"/>
              <a:gd name="connsiteX6" fmla="*/ 3374773 w 6642399"/>
              <a:gd name="connsiteY6" fmla="*/ 6319122 h 6898141"/>
              <a:gd name="connsiteX7" fmla="*/ 729160 w 6642399"/>
              <a:gd name="connsiteY7" fmla="*/ 6454829 h 6898141"/>
              <a:gd name="connsiteX8" fmla="*/ 579018 w 6642399"/>
              <a:gd name="connsiteY8" fmla="*/ 6319122 h 6898141"/>
              <a:gd name="connsiteX9" fmla="*/ 443311 w 6642399"/>
              <a:gd name="connsiteY9" fmla="*/ 6168980 h 6898141"/>
              <a:gd name="connsiteX10" fmla="*/ 579019 w 6642399"/>
              <a:gd name="connsiteY10" fmla="*/ 3523368 h 6898141"/>
              <a:gd name="connsiteX11" fmla="*/ 1958073 w 6642399"/>
              <a:gd name="connsiteY11" fmla="*/ 2144314 h 6898141"/>
              <a:gd name="connsiteX12" fmla="*/ 1648575 w 6642399"/>
              <a:gd name="connsiteY12" fmla="*/ 1834816 h 6898141"/>
              <a:gd name="connsiteX13" fmla="*/ 970466 w 6642399"/>
              <a:gd name="connsiteY13" fmla="*/ 197715 h 6898141"/>
              <a:gd name="connsiteX14" fmla="*/ 979906 w 6642399"/>
              <a:gd name="connsiteY14" fmla="*/ 1 h 689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642399" h="6898141">
                <a:moveTo>
                  <a:pt x="6642399" y="0"/>
                </a:moveTo>
                <a:lnTo>
                  <a:pt x="6642399" y="3038834"/>
                </a:lnTo>
                <a:lnTo>
                  <a:pt x="6384597" y="3296636"/>
                </a:lnTo>
                <a:lnTo>
                  <a:pt x="6216049" y="3448980"/>
                </a:lnTo>
                <a:lnTo>
                  <a:pt x="6175981" y="3503481"/>
                </a:lnTo>
                <a:cubicBezTo>
                  <a:pt x="6133761" y="3555246"/>
                  <a:pt x="6088525" y="3605372"/>
                  <a:pt x="6040273" y="3653622"/>
                </a:cubicBezTo>
                <a:lnTo>
                  <a:pt x="3374773" y="6319122"/>
                </a:lnTo>
                <a:cubicBezTo>
                  <a:pt x="2650998" y="7042896"/>
                  <a:pt x="1505633" y="7088133"/>
                  <a:pt x="729160" y="6454829"/>
                </a:cubicBezTo>
                <a:lnTo>
                  <a:pt x="579018" y="6319122"/>
                </a:lnTo>
                <a:lnTo>
                  <a:pt x="443311" y="6168980"/>
                </a:lnTo>
                <a:cubicBezTo>
                  <a:pt x="-189991" y="5392507"/>
                  <a:pt x="-144756" y="4247143"/>
                  <a:pt x="579019" y="3523368"/>
                </a:cubicBezTo>
                <a:lnTo>
                  <a:pt x="1958073" y="2144314"/>
                </a:lnTo>
                <a:lnTo>
                  <a:pt x="1648575" y="1834816"/>
                </a:lnTo>
                <a:cubicBezTo>
                  <a:pt x="1196502" y="1382743"/>
                  <a:pt x="970466" y="790229"/>
                  <a:pt x="970466" y="197715"/>
                </a:cubicBezTo>
                <a:lnTo>
                  <a:pt x="979906" y="1"/>
                </a:lnTo>
                <a:close/>
              </a:path>
            </a:pathLst>
          </a:custGeom>
          <a:solidFill>
            <a:srgbClr val="4B7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57200" y="411479"/>
            <a:ext cx="11277600" cy="6103257"/>
          </a:xfrm>
          <a:prstGeom prst="roundRect">
            <a:avLst>
              <a:gd name="adj" fmla="val 2480"/>
            </a:avLst>
          </a:prstGeom>
          <a:solidFill>
            <a:srgbClr val="F5F6F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8" name="양쪽 모서리가 둥근 사각형 7"/>
          <p:cNvSpPr/>
          <p:nvPr/>
        </p:nvSpPr>
        <p:spPr>
          <a:xfrm>
            <a:off x="457200" y="212274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000" b="1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시스템 </a:t>
            </a:r>
            <a:r>
              <a:rPr lang="en-US" altLang="ko-KR" sz="2000" b="1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A – </a:t>
            </a:r>
            <a:r>
              <a:rPr lang="ko-KR" altLang="en-US" sz="2000" b="1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특징 수출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5A669F9-A207-45C6-8B23-54BDEBAF1D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809" t="30457" r="16912" b="47190"/>
          <a:stretch/>
        </p:blipFill>
        <p:spPr>
          <a:xfrm>
            <a:off x="636494" y="1217447"/>
            <a:ext cx="9910800" cy="200088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3A9F428-262C-40EB-8F96-C2F5D3736EE5}"/>
              </a:ext>
            </a:extLst>
          </p:cNvPr>
          <p:cNvSpPr txBox="1"/>
          <p:nvPr/>
        </p:nvSpPr>
        <p:spPr>
          <a:xfrm>
            <a:off x="712246" y="3639672"/>
            <a:ext cx="61237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/>
              <a:t>상관계수가 높은 특징 </a:t>
            </a:r>
            <a:r>
              <a:rPr lang="en-US" altLang="ko-KR" sz="1600" b="1" dirty="0"/>
              <a:t>5</a:t>
            </a:r>
            <a:r>
              <a:rPr lang="ko-KR" altLang="en-US" sz="1600" b="1" dirty="0"/>
              <a:t>가지를 추출</a:t>
            </a:r>
            <a:endParaRPr lang="en-US" altLang="ko-KR" sz="1600" b="1" dirty="0"/>
          </a:p>
          <a:p>
            <a:r>
              <a:rPr lang="en-US" altLang="ko-KR" sz="1600" dirty="0"/>
              <a:t>(</a:t>
            </a:r>
            <a:r>
              <a:rPr lang="ko-KR" altLang="en-US" sz="1600" dirty="0"/>
              <a:t>잠재온도</a:t>
            </a:r>
            <a:r>
              <a:rPr lang="en-US" altLang="ko-KR" sz="1600" dirty="0"/>
              <a:t>, </a:t>
            </a:r>
            <a:r>
              <a:rPr lang="ko-KR" altLang="en-US" sz="1600" dirty="0"/>
              <a:t>공기밀도</a:t>
            </a:r>
            <a:r>
              <a:rPr lang="en-US" altLang="ko-KR" sz="1600" dirty="0"/>
              <a:t>, </a:t>
            </a:r>
            <a:r>
              <a:rPr lang="ko-KR" altLang="en-US" sz="1600" dirty="0"/>
              <a:t>포화 수증기압</a:t>
            </a:r>
            <a:r>
              <a:rPr lang="en-US" altLang="ko-KR" sz="1600" dirty="0"/>
              <a:t>, </a:t>
            </a:r>
            <a:r>
              <a:rPr lang="ko-KR" altLang="en-US" sz="1600" dirty="0"/>
              <a:t>이슬점 온도</a:t>
            </a:r>
            <a:r>
              <a:rPr lang="en-US" altLang="ko-KR" sz="1600" dirty="0"/>
              <a:t>, </a:t>
            </a:r>
            <a:r>
              <a:rPr lang="ko-KR" altLang="en-US" sz="1600" dirty="0"/>
              <a:t>실제 수증기압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76AE076-671A-4802-B3F9-2B604339DE84}"/>
              </a:ext>
            </a:extLst>
          </p:cNvPr>
          <p:cNvSpPr txBox="1"/>
          <p:nvPr/>
        </p:nvSpPr>
        <p:spPr>
          <a:xfrm>
            <a:off x="801666" y="4233364"/>
            <a:ext cx="351461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err="1">
                <a:solidFill>
                  <a:srgbClr val="7030A0"/>
                </a:solidFill>
              </a:rPr>
              <a:t>Tpot</a:t>
            </a:r>
            <a:r>
              <a:rPr lang="ko-KR" altLang="en-US" b="1" dirty="0">
                <a:solidFill>
                  <a:srgbClr val="7030A0"/>
                </a:solidFill>
              </a:rPr>
              <a:t> </a:t>
            </a:r>
            <a:r>
              <a:rPr lang="en-US" altLang="ko-KR" b="1" dirty="0">
                <a:solidFill>
                  <a:srgbClr val="7030A0"/>
                </a:solidFill>
              </a:rPr>
              <a:t>(K) - </a:t>
            </a:r>
            <a:r>
              <a:rPr lang="ko-KR" altLang="en-US" b="1" dirty="0">
                <a:solidFill>
                  <a:srgbClr val="7030A0"/>
                </a:solidFill>
              </a:rPr>
              <a:t>잠재 온도</a:t>
            </a:r>
            <a:endParaRPr lang="en-US" altLang="ko-KR" b="1" dirty="0">
              <a:solidFill>
                <a:srgbClr val="7030A0"/>
              </a:solidFill>
            </a:endParaRPr>
          </a:p>
          <a:p>
            <a:r>
              <a:rPr lang="en-US" altLang="ko-KR" b="1" dirty="0">
                <a:solidFill>
                  <a:srgbClr val="7030A0"/>
                </a:solidFill>
              </a:rPr>
              <a:t>rho (g/m**3) – </a:t>
            </a:r>
            <a:r>
              <a:rPr lang="ko-KR" altLang="en-US" b="1" dirty="0">
                <a:solidFill>
                  <a:srgbClr val="7030A0"/>
                </a:solidFill>
              </a:rPr>
              <a:t>공기 밀도</a:t>
            </a:r>
            <a:endParaRPr lang="en-US" altLang="ko-KR" b="1" dirty="0">
              <a:solidFill>
                <a:srgbClr val="7030A0"/>
              </a:solidFill>
            </a:endParaRPr>
          </a:p>
          <a:p>
            <a:r>
              <a:rPr lang="en-US" altLang="ko-KR" b="1" dirty="0" err="1">
                <a:solidFill>
                  <a:srgbClr val="7030A0"/>
                </a:solidFill>
              </a:rPr>
              <a:t>VPmax</a:t>
            </a:r>
            <a:r>
              <a:rPr lang="en-US" altLang="ko-KR" b="1" dirty="0">
                <a:solidFill>
                  <a:srgbClr val="7030A0"/>
                </a:solidFill>
              </a:rPr>
              <a:t> (mbar) – </a:t>
            </a:r>
            <a:r>
              <a:rPr lang="ko-KR" altLang="en-US" b="1" dirty="0">
                <a:solidFill>
                  <a:srgbClr val="7030A0"/>
                </a:solidFill>
              </a:rPr>
              <a:t>포화 수증기압</a:t>
            </a:r>
            <a:endParaRPr lang="en-US" altLang="ko-KR" b="1" dirty="0">
              <a:solidFill>
                <a:srgbClr val="7030A0"/>
              </a:solidFill>
            </a:endParaRPr>
          </a:p>
          <a:p>
            <a:r>
              <a:rPr lang="en-US" altLang="ko-KR" b="1" dirty="0" err="1">
                <a:solidFill>
                  <a:srgbClr val="7030A0"/>
                </a:solidFill>
              </a:rPr>
              <a:t>Tdew</a:t>
            </a:r>
            <a:r>
              <a:rPr lang="en-US" altLang="ko-KR" b="1" dirty="0">
                <a:solidFill>
                  <a:srgbClr val="7030A0"/>
                </a:solidFill>
              </a:rPr>
              <a:t> (</a:t>
            </a:r>
            <a:r>
              <a:rPr lang="en-US" altLang="ko-KR" b="1" dirty="0" err="1">
                <a:solidFill>
                  <a:srgbClr val="7030A0"/>
                </a:solidFill>
              </a:rPr>
              <a:t>degC</a:t>
            </a:r>
            <a:r>
              <a:rPr lang="en-US" altLang="ko-KR" b="1" dirty="0">
                <a:solidFill>
                  <a:srgbClr val="7030A0"/>
                </a:solidFill>
              </a:rPr>
              <a:t>) – </a:t>
            </a:r>
            <a:r>
              <a:rPr lang="ko-KR" altLang="en-US" b="1" dirty="0">
                <a:solidFill>
                  <a:srgbClr val="7030A0"/>
                </a:solidFill>
              </a:rPr>
              <a:t>이슬점 온도</a:t>
            </a:r>
            <a:endParaRPr lang="en-US" altLang="ko-KR" b="1" dirty="0">
              <a:solidFill>
                <a:srgbClr val="7030A0"/>
              </a:solidFill>
            </a:endParaRPr>
          </a:p>
          <a:p>
            <a:r>
              <a:rPr lang="en-US" altLang="ko-KR" b="1" dirty="0" err="1">
                <a:solidFill>
                  <a:srgbClr val="7030A0"/>
                </a:solidFill>
              </a:rPr>
              <a:t>Vpact</a:t>
            </a:r>
            <a:r>
              <a:rPr lang="en-US" altLang="ko-KR" b="1" dirty="0">
                <a:solidFill>
                  <a:srgbClr val="7030A0"/>
                </a:solidFill>
              </a:rPr>
              <a:t> (mbar) – </a:t>
            </a:r>
            <a:r>
              <a:rPr lang="ko-KR" altLang="en-US" b="1" dirty="0">
                <a:solidFill>
                  <a:srgbClr val="7030A0"/>
                </a:solidFill>
              </a:rPr>
              <a:t>실제 수증기압</a:t>
            </a:r>
            <a:endParaRPr lang="en-US" altLang="ko-KR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2266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자유형 39"/>
          <p:cNvSpPr/>
          <p:nvPr/>
        </p:nvSpPr>
        <p:spPr>
          <a:xfrm>
            <a:off x="5549601" y="-2"/>
            <a:ext cx="6642399" cy="6898141"/>
          </a:xfrm>
          <a:custGeom>
            <a:avLst/>
            <a:gdLst>
              <a:gd name="connsiteX0" fmla="*/ 6642399 w 6642399"/>
              <a:gd name="connsiteY0" fmla="*/ 0 h 6898141"/>
              <a:gd name="connsiteX1" fmla="*/ 6642399 w 6642399"/>
              <a:gd name="connsiteY1" fmla="*/ 3038834 h 6898141"/>
              <a:gd name="connsiteX2" fmla="*/ 6384597 w 6642399"/>
              <a:gd name="connsiteY2" fmla="*/ 3296636 h 6898141"/>
              <a:gd name="connsiteX3" fmla="*/ 6216049 w 6642399"/>
              <a:gd name="connsiteY3" fmla="*/ 3448980 h 6898141"/>
              <a:gd name="connsiteX4" fmla="*/ 6175981 w 6642399"/>
              <a:gd name="connsiteY4" fmla="*/ 3503481 h 6898141"/>
              <a:gd name="connsiteX5" fmla="*/ 6040273 w 6642399"/>
              <a:gd name="connsiteY5" fmla="*/ 3653622 h 6898141"/>
              <a:gd name="connsiteX6" fmla="*/ 3374773 w 6642399"/>
              <a:gd name="connsiteY6" fmla="*/ 6319122 h 6898141"/>
              <a:gd name="connsiteX7" fmla="*/ 729160 w 6642399"/>
              <a:gd name="connsiteY7" fmla="*/ 6454829 h 6898141"/>
              <a:gd name="connsiteX8" fmla="*/ 579018 w 6642399"/>
              <a:gd name="connsiteY8" fmla="*/ 6319122 h 6898141"/>
              <a:gd name="connsiteX9" fmla="*/ 443311 w 6642399"/>
              <a:gd name="connsiteY9" fmla="*/ 6168980 h 6898141"/>
              <a:gd name="connsiteX10" fmla="*/ 579019 w 6642399"/>
              <a:gd name="connsiteY10" fmla="*/ 3523368 h 6898141"/>
              <a:gd name="connsiteX11" fmla="*/ 1958073 w 6642399"/>
              <a:gd name="connsiteY11" fmla="*/ 2144314 h 6898141"/>
              <a:gd name="connsiteX12" fmla="*/ 1648575 w 6642399"/>
              <a:gd name="connsiteY12" fmla="*/ 1834816 h 6898141"/>
              <a:gd name="connsiteX13" fmla="*/ 970466 w 6642399"/>
              <a:gd name="connsiteY13" fmla="*/ 197715 h 6898141"/>
              <a:gd name="connsiteX14" fmla="*/ 979906 w 6642399"/>
              <a:gd name="connsiteY14" fmla="*/ 1 h 689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642399" h="6898141">
                <a:moveTo>
                  <a:pt x="6642399" y="0"/>
                </a:moveTo>
                <a:lnTo>
                  <a:pt x="6642399" y="3038834"/>
                </a:lnTo>
                <a:lnTo>
                  <a:pt x="6384597" y="3296636"/>
                </a:lnTo>
                <a:lnTo>
                  <a:pt x="6216049" y="3448980"/>
                </a:lnTo>
                <a:lnTo>
                  <a:pt x="6175981" y="3503481"/>
                </a:lnTo>
                <a:cubicBezTo>
                  <a:pt x="6133761" y="3555246"/>
                  <a:pt x="6088525" y="3605372"/>
                  <a:pt x="6040273" y="3653622"/>
                </a:cubicBezTo>
                <a:lnTo>
                  <a:pt x="3374773" y="6319122"/>
                </a:lnTo>
                <a:cubicBezTo>
                  <a:pt x="2650998" y="7042896"/>
                  <a:pt x="1505633" y="7088133"/>
                  <a:pt x="729160" y="6454829"/>
                </a:cubicBezTo>
                <a:lnTo>
                  <a:pt x="579018" y="6319122"/>
                </a:lnTo>
                <a:lnTo>
                  <a:pt x="443311" y="6168980"/>
                </a:lnTo>
                <a:cubicBezTo>
                  <a:pt x="-189991" y="5392507"/>
                  <a:pt x="-144756" y="4247143"/>
                  <a:pt x="579019" y="3523368"/>
                </a:cubicBezTo>
                <a:lnTo>
                  <a:pt x="1958073" y="2144314"/>
                </a:lnTo>
                <a:lnTo>
                  <a:pt x="1648575" y="1834816"/>
                </a:lnTo>
                <a:cubicBezTo>
                  <a:pt x="1196502" y="1382743"/>
                  <a:pt x="970466" y="790229"/>
                  <a:pt x="970466" y="197715"/>
                </a:cubicBezTo>
                <a:lnTo>
                  <a:pt x="979906" y="1"/>
                </a:lnTo>
                <a:close/>
              </a:path>
            </a:pathLst>
          </a:custGeom>
          <a:solidFill>
            <a:srgbClr val="4B7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57200" y="411479"/>
            <a:ext cx="11277600" cy="6103257"/>
          </a:xfrm>
          <a:prstGeom prst="roundRect">
            <a:avLst>
              <a:gd name="adj" fmla="val 2480"/>
            </a:avLst>
          </a:prstGeom>
          <a:solidFill>
            <a:srgbClr val="F5F6F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8" name="양쪽 모서리가 둥근 사각형 7"/>
          <p:cNvSpPr/>
          <p:nvPr/>
        </p:nvSpPr>
        <p:spPr>
          <a:xfrm>
            <a:off x="457200" y="212274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000" b="1" i="1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학습 </a:t>
            </a:r>
            <a:r>
              <a:rPr lang="en-US" altLang="ko-KR" sz="2000" b="1" i="1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RMSE - </a:t>
            </a:r>
            <a:r>
              <a:rPr lang="en-US" altLang="ko-KR" sz="2000" b="1" i="1" kern="0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LinearRegression</a:t>
            </a:r>
            <a:endParaRPr lang="ko-KR" altLang="en-US" sz="2000" b="1" kern="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0212611-AF6A-4876-A6BC-0617BDC3E4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515" t="29150" r="26323" b="34378"/>
          <a:stretch/>
        </p:blipFill>
        <p:spPr>
          <a:xfrm>
            <a:off x="537881" y="1138517"/>
            <a:ext cx="8364072" cy="250115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53534E0A-3438-4B74-B015-85CC89D31B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103" t="66014" r="63529" b="27458"/>
          <a:stretch/>
        </p:blipFill>
        <p:spPr>
          <a:xfrm>
            <a:off x="537881" y="4367793"/>
            <a:ext cx="3788885" cy="90543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1B983CA-1BF1-4BE5-B9CF-240F266B25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817" t="72419" r="63580" b="23823"/>
          <a:stretch/>
        </p:blipFill>
        <p:spPr>
          <a:xfrm>
            <a:off x="5106698" y="4367793"/>
            <a:ext cx="4312469" cy="792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265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</p:bldLst>
  </p:timing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425</TotalTime>
  <Words>918</Words>
  <Application>Microsoft Office PowerPoint</Application>
  <PresentationFormat>와이드스크린</PresentationFormat>
  <Paragraphs>211</Paragraphs>
  <Slides>21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4" baseType="lpstr">
      <vt:lpstr>맑은 고딕</vt:lpstr>
      <vt:lpstr>Arial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조땡</dc:creator>
  <cp:lastModifiedBy>JeongGyunMo</cp:lastModifiedBy>
  <cp:revision>24</cp:revision>
  <dcterms:created xsi:type="dcterms:W3CDTF">2019-04-17T04:58:35Z</dcterms:created>
  <dcterms:modified xsi:type="dcterms:W3CDTF">2019-11-28T03:30:59Z</dcterms:modified>
</cp:coreProperties>
</file>